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9"/>
  </p:notesMasterIdLst>
  <p:sldIdLst>
    <p:sldId id="292" r:id="rId2"/>
    <p:sldId id="293" r:id="rId3"/>
    <p:sldId id="294" r:id="rId4"/>
    <p:sldId id="295"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5" r:id="rId23"/>
    <p:sldId id="316" r:id="rId24"/>
    <p:sldId id="317" r:id="rId25"/>
    <p:sldId id="318" r:id="rId26"/>
    <p:sldId id="319" r:id="rId27"/>
    <p:sldId id="320" r:id="rId28"/>
  </p:sldIdLst>
  <p:sldSz cx="9144000" cy="6858000" type="screen4x3"/>
  <p:notesSz cx="6858000" cy="9144000"/>
  <p:embeddedFontLst>
    <p:embeddedFont>
      <p:font typeface="Times" panose="02020603050405020304" pitchFamily="18"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926"/>
    <a:srgbClr val="EBBE40"/>
    <a:srgbClr val="A5174D"/>
    <a:srgbClr val="86073D"/>
    <a:srgbClr val="008000"/>
    <a:srgbClr val="3C1D63"/>
    <a:srgbClr val="B70000"/>
    <a:srgbClr val="0000AD"/>
    <a:srgbClr val="E3B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7" d="100"/>
          <a:sy n="77" d="100"/>
        </p:scale>
        <p:origin x="120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2E43E-A80E-034A-8E21-7AA7E783DCDD}" type="datetimeFigureOut">
              <a:rPr lang="en-US" smtClean="0"/>
              <a:pPr/>
              <a:t>9/18/2016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0540C0-2758-ED4F-8B67-C05E0BB70745}" type="slidenum">
              <a:rPr lang="en-US" smtClean="0"/>
              <a:pPr/>
              <a:t>‹#›</a:t>
            </a:fld>
            <a:endParaRPr lang="en-US"/>
          </a:p>
        </p:txBody>
      </p:sp>
    </p:spTree>
    <p:extLst>
      <p:ext uri="{BB962C8B-B14F-4D97-AF65-F5344CB8AC3E}">
        <p14:creationId xmlns:p14="http://schemas.microsoft.com/office/powerpoint/2010/main" val="15870742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1</a:t>
            </a:fld>
            <a:endParaRPr lang="en-US"/>
          </a:p>
        </p:txBody>
      </p:sp>
    </p:spTree>
    <p:extLst>
      <p:ext uri="{BB962C8B-B14F-4D97-AF65-F5344CB8AC3E}">
        <p14:creationId xmlns:p14="http://schemas.microsoft.com/office/powerpoint/2010/main" val="61005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10</a:t>
            </a:fld>
            <a:endParaRPr lang="en-US"/>
          </a:p>
        </p:txBody>
      </p:sp>
    </p:spTree>
    <p:extLst>
      <p:ext uri="{BB962C8B-B14F-4D97-AF65-F5344CB8AC3E}">
        <p14:creationId xmlns:p14="http://schemas.microsoft.com/office/powerpoint/2010/main" val="3042153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11</a:t>
            </a:fld>
            <a:endParaRPr lang="en-US"/>
          </a:p>
        </p:txBody>
      </p:sp>
    </p:spTree>
    <p:extLst>
      <p:ext uri="{BB962C8B-B14F-4D97-AF65-F5344CB8AC3E}">
        <p14:creationId xmlns:p14="http://schemas.microsoft.com/office/powerpoint/2010/main" val="11787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12</a:t>
            </a:fld>
            <a:endParaRPr lang="en-US"/>
          </a:p>
        </p:txBody>
      </p:sp>
    </p:spTree>
    <p:extLst>
      <p:ext uri="{BB962C8B-B14F-4D97-AF65-F5344CB8AC3E}">
        <p14:creationId xmlns:p14="http://schemas.microsoft.com/office/powerpoint/2010/main" val="1166358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13</a:t>
            </a:fld>
            <a:endParaRPr lang="en-US"/>
          </a:p>
        </p:txBody>
      </p:sp>
    </p:spTree>
    <p:extLst>
      <p:ext uri="{BB962C8B-B14F-4D97-AF65-F5344CB8AC3E}">
        <p14:creationId xmlns:p14="http://schemas.microsoft.com/office/powerpoint/2010/main" val="1505563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14</a:t>
            </a:fld>
            <a:endParaRPr lang="en-US"/>
          </a:p>
        </p:txBody>
      </p:sp>
    </p:spTree>
    <p:extLst>
      <p:ext uri="{BB962C8B-B14F-4D97-AF65-F5344CB8AC3E}">
        <p14:creationId xmlns:p14="http://schemas.microsoft.com/office/powerpoint/2010/main" val="3979163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15</a:t>
            </a:fld>
            <a:endParaRPr lang="en-US"/>
          </a:p>
        </p:txBody>
      </p:sp>
    </p:spTree>
    <p:extLst>
      <p:ext uri="{BB962C8B-B14F-4D97-AF65-F5344CB8AC3E}">
        <p14:creationId xmlns:p14="http://schemas.microsoft.com/office/powerpoint/2010/main" val="2698334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16</a:t>
            </a:fld>
            <a:endParaRPr lang="en-US"/>
          </a:p>
        </p:txBody>
      </p:sp>
    </p:spTree>
    <p:extLst>
      <p:ext uri="{BB962C8B-B14F-4D97-AF65-F5344CB8AC3E}">
        <p14:creationId xmlns:p14="http://schemas.microsoft.com/office/powerpoint/2010/main" val="1737296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17</a:t>
            </a:fld>
            <a:endParaRPr lang="en-US"/>
          </a:p>
        </p:txBody>
      </p:sp>
    </p:spTree>
    <p:extLst>
      <p:ext uri="{BB962C8B-B14F-4D97-AF65-F5344CB8AC3E}">
        <p14:creationId xmlns:p14="http://schemas.microsoft.com/office/powerpoint/2010/main" val="2030561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18</a:t>
            </a:fld>
            <a:endParaRPr lang="en-US"/>
          </a:p>
        </p:txBody>
      </p:sp>
    </p:spTree>
    <p:extLst>
      <p:ext uri="{BB962C8B-B14F-4D97-AF65-F5344CB8AC3E}">
        <p14:creationId xmlns:p14="http://schemas.microsoft.com/office/powerpoint/2010/main" val="1641919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19</a:t>
            </a:fld>
            <a:endParaRPr lang="en-US"/>
          </a:p>
        </p:txBody>
      </p:sp>
    </p:spTree>
    <p:extLst>
      <p:ext uri="{BB962C8B-B14F-4D97-AF65-F5344CB8AC3E}">
        <p14:creationId xmlns:p14="http://schemas.microsoft.com/office/powerpoint/2010/main" val="44690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2</a:t>
            </a:fld>
            <a:endParaRPr lang="en-US"/>
          </a:p>
        </p:txBody>
      </p:sp>
    </p:spTree>
    <p:extLst>
      <p:ext uri="{BB962C8B-B14F-4D97-AF65-F5344CB8AC3E}">
        <p14:creationId xmlns:p14="http://schemas.microsoft.com/office/powerpoint/2010/main" val="3768707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20</a:t>
            </a:fld>
            <a:endParaRPr lang="en-US"/>
          </a:p>
        </p:txBody>
      </p:sp>
    </p:spTree>
    <p:extLst>
      <p:ext uri="{BB962C8B-B14F-4D97-AF65-F5344CB8AC3E}">
        <p14:creationId xmlns:p14="http://schemas.microsoft.com/office/powerpoint/2010/main" val="2697173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21</a:t>
            </a:fld>
            <a:endParaRPr lang="en-US"/>
          </a:p>
        </p:txBody>
      </p:sp>
    </p:spTree>
    <p:extLst>
      <p:ext uri="{BB962C8B-B14F-4D97-AF65-F5344CB8AC3E}">
        <p14:creationId xmlns:p14="http://schemas.microsoft.com/office/powerpoint/2010/main" val="1466703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22</a:t>
            </a:fld>
            <a:endParaRPr lang="en-US"/>
          </a:p>
        </p:txBody>
      </p:sp>
    </p:spTree>
    <p:extLst>
      <p:ext uri="{BB962C8B-B14F-4D97-AF65-F5344CB8AC3E}">
        <p14:creationId xmlns:p14="http://schemas.microsoft.com/office/powerpoint/2010/main" val="3158831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23</a:t>
            </a:fld>
            <a:endParaRPr lang="en-US"/>
          </a:p>
        </p:txBody>
      </p:sp>
    </p:spTree>
    <p:extLst>
      <p:ext uri="{BB962C8B-B14F-4D97-AF65-F5344CB8AC3E}">
        <p14:creationId xmlns:p14="http://schemas.microsoft.com/office/powerpoint/2010/main" val="3272254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24</a:t>
            </a:fld>
            <a:endParaRPr lang="en-US"/>
          </a:p>
        </p:txBody>
      </p:sp>
    </p:spTree>
    <p:extLst>
      <p:ext uri="{BB962C8B-B14F-4D97-AF65-F5344CB8AC3E}">
        <p14:creationId xmlns:p14="http://schemas.microsoft.com/office/powerpoint/2010/main" val="77164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25</a:t>
            </a:fld>
            <a:endParaRPr lang="en-US"/>
          </a:p>
        </p:txBody>
      </p:sp>
    </p:spTree>
    <p:extLst>
      <p:ext uri="{BB962C8B-B14F-4D97-AF65-F5344CB8AC3E}">
        <p14:creationId xmlns:p14="http://schemas.microsoft.com/office/powerpoint/2010/main" val="128440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26</a:t>
            </a:fld>
            <a:endParaRPr lang="en-US"/>
          </a:p>
        </p:txBody>
      </p:sp>
    </p:spTree>
    <p:extLst>
      <p:ext uri="{BB962C8B-B14F-4D97-AF65-F5344CB8AC3E}">
        <p14:creationId xmlns:p14="http://schemas.microsoft.com/office/powerpoint/2010/main" val="944239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27</a:t>
            </a:fld>
            <a:endParaRPr lang="en-US"/>
          </a:p>
        </p:txBody>
      </p:sp>
    </p:spTree>
    <p:extLst>
      <p:ext uri="{BB962C8B-B14F-4D97-AF65-F5344CB8AC3E}">
        <p14:creationId xmlns:p14="http://schemas.microsoft.com/office/powerpoint/2010/main" val="172767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3</a:t>
            </a:fld>
            <a:endParaRPr lang="en-US"/>
          </a:p>
        </p:txBody>
      </p:sp>
    </p:spTree>
    <p:extLst>
      <p:ext uri="{BB962C8B-B14F-4D97-AF65-F5344CB8AC3E}">
        <p14:creationId xmlns:p14="http://schemas.microsoft.com/office/powerpoint/2010/main" val="2097658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4</a:t>
            </a:fld>
            <a:endParaRPr lang="en-US"/>
          </a:p>
        </p:txBody>
      </p:sp>
    </p:spTree>
    <p:extLst>
      <p:ext uri="{BB962C8B-B14F-4D97-AF65-F5344CB8AC3E}">
        <p14:creationId xmlns:p14="http://schemas.microsoft.com/office/powerpoint/2010/main" val="230823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5</a:t>
            </a:fld>
            <a:endParaRPr lang="en-US"/>
          </a:p>
        </p:txBody>
      </p:sp>
    </p:spTree>
    <p:extLst>
      <p:ext uri="{BB962C8B-B14F-4D97-AF65-F5344CB8AC3E}">
        <p14:creationId xmlns:p14="http://schemas.microsoft.com/office/powerpoint/2010/main" val="3490958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6</a:t>
            </a:fld>
            <a:endParaRPr lang="en-US"/>
          </a:p>
        </p:txBody>
      </p:sp>
    </p:spTree>
    <p:extLst>
      <p:ext uri="{BB962C8B-B14F-4D97-AF65-F5344CB8AC3E}">
        <p14:creationId xmlns:p14="http://schemas.microsoft.com/office/powerpoint/2010/main" val="1142754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7</a:t>
            </a:fld>
            <a:endParaRPr lang="en-US"/>
          </a:p>
        </p:txBody>
      </p:sp>
    </p:spTree>
    <p:extLst>
      <p:ext uri="{BB962C8B-B14F-4D97-AF65-F5344CB8AC3E}">
        <p14:creationId xmlns:p14="http://schemas.microsoft.com/office/powerpoint/2010/main" val="1273759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8</a:t>
            </a:fld>
            <a:endParaRPr lang="en-US"/>
          </a:p>
        </p:txBody>
      </p:sp>
    </p:spTree>
    <p:extLst>
      <p:ext uri="{BB962C8B-B14F-4D97-AF65-F5344CB8AC3E}">
        <p14:creationId xmlns:p14="http://schemas.microsoft.com/office/powerpoint/2010/main" val="2850062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9</a:t>
            </a:fld>
            <a:endParaRPr lang="en-US"/>
          </a:p>
        </p:txBody>
      </p:sp>
    </p:spTree>
    <p:extLst>
      <p:ext uri="{BB962C8B-B14F-4D97-AF65-F5344CB8AC3E}">
        <p14:creationId xmlns:p14="http://schemas.microsoft.com/office/powerpoint/2010/main" val="123563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E6B0F8-1DE7-9E41-A497-8C8D9E0A10A1}" type="datetimeFigureOut">
              <a:rPr lang="en-US" smtClean="0"/>
              <a:pPr/>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6B0F8-1DE7-9E41-A497-8C8D9E0A10A1}" type="datetimeFigureOut">
              <a:rPr lang="en-US" smtClean="0"/>
              <a:pPr/>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6B0F8-1DE7-9E41-A497-8C8D9E0A10A1}" type="datetimeFigureOut">
              <a:rPr lang="en-US" smtClean="0"/>
              <a:pPr/>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6B0F8-1DE7-9E41-A497-8C8D9E0A10A1}" type="datetimeFigureOut">
              <a:rPr lang="en-US" smtClean="0"/>
              <a:pPr/>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E6B0F8-1DE7-9E41-A497-8C8D9E0A10A1}" type="datetimeFigureOut">
              <a:rPr lang="en-US" smtClean="0"/>
              <a:pPr/>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E6B0F8-1DE7-9E41-A497-8C8D9E0A10A1}" type="datetimeFigureOut">
              <a:rPr lang="en-US" smtClean="0"/>
              <a:pPr/>
              <a:t>9/18/2016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E6B0F8-1DE7-9E41-A497-8C8D9E0A10A1}" type="datetimeFigureOut">
              <a:rPr lang="en-US" smtClean="0"/>
              <a:pPr/>
              <a:t>9/18/2016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E6B0F8-1DE7-9E41-A497-8C8D9E0A10A1}" type="datetimeFigureOut">
              <a:rPr lang="en-US" smtClean="0"/>
              <a:pPr/>
              <a:t>9/18/2016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6B0F8-1DE7-9E41-A497-8C8D9E0A10A1}" type="datetimeFigureOut">
              <a:rPr lang="en-US" smtClean="0"/>
              <a:pPr/>
              <a:t>9/18/2016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6B0F8-1DE7-9E41-A497-8C8D9E0A10A1}" type="datetimeFigureOut">
              <a:rPr lang="en-US" smtClean="0"/>
              <a:pPr/>
              <a:t>9/18/2016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6B0F8-1DE7-9E41-A497-8C8D9E0A10A1}" type="datetimeFigureOut">
              <a:rPr lang="en-US" smtClean="0"/>
              <a:pPr/>
              <a:t>9/18/2016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6B0F8-1DE7-9E41-A497-8C8D9E0A10A1}" type="datetimeFigureOut">
              <a:rPr lang="en-US" smtClean="0"/>
              <a:pPr/>
              <a:t>9/18/2016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9B628-8AA2-6B4C-A685-2EE9A85981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prestoplans@gmail.com"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www.teacherspayteachers.com/Store/Presto-Pla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96200" y="6078379"/>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pic>
        <p:nvPicPr>
          <p:cNvPr id="3" name="Picture 2" descr="Screen Shot 2016-04-26 at 2.08.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07" y="0"/>
            <a:ext cx="7758625" cy="6912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2400" y="152400"/>
            <a:ext cx="8839200" cy="6634554"/>
            <a:chOff x="152400" y="152400"/>
            <a:chExt cx="8839200" cy="6634554"/>
          </a:xfrm>
        </p:grpSpPr>
        <p:sp>
          <p:nvSpPr>
            <p:cNvPr id="11" name="Rectangle 10"/>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2308499" y="1844824"/>
            <a:ext cx="6439965" cy="4279633"/>
          </a:xfrm>
          <a:prstGeom prst="rect">
            <a:avLst/>
          </a:prstGeom>
          <a:noFill/>
        </p:spPr>
        <p:txBody>
          <a:bodyPr wrap="square" rtlCol="0">
            <a:spAutoFit/>
          </a:bodyPr>
          <a:lstStyle/>
          <a:p>
            <a:pPr>
              <a:lnSpc>
                <a:spcPct val="110000"/>
              </a:lnSpc>
            </a:pPr>
            <a:r>
              <a:rPr lang="en-US" sz="3300" b="1" i="1" u="sng" dirty="0" smtClean="0">
                <a:latin typeface="Times New Roman"/>
                <a:cs typeface="Times New Roman"/>
              </a:rPr>
              <a:t>Hair</a:t>
            </a:r>
            <a:r>
              <a:rPr lang="en-US" sz="3300" b="1" i="1" dirty="0" smtClean="0">
                <a:latin typeface="Times New Roman"/>
                <a:cs typeface="Times New Roman"/>
              </a:rPr>
              <a:t> - </a:t>
            </a:r>
            <a:r>
              <a:rPr lang="en-US" sz="3300" b="1" dirty="0" smtClean="0">
                <a:latin typeface="Times New Roman"/>
                <a:cs typeface="Times New Roman"/>
              </a:rPr>
              <a:t>The greasers’ hair is symbolic in that it represents the greasers as a unified group.  Since greasers cannot represent themselves in the same way the socs do (cars, jewelry), they use their hair as an identifying symbol.  </a:t>
            </a:r>
          </a:p>
          <a:p>
            <a:endParaRPr lang="en-US" dirty="0"/>
          </a:p>
        </p:txBody>
      </p:sp>
      <p:sp>
        <p:nvSpPr>
          <p:cNvPr id="9" name="TextBox 8"/>
          <p:cNvSpPr txBox="1"/>
          <p:nvPr/>
        </p:nvSpPr>
        <p:spPr>
          <a:xfrm>
            <a:off x="7696200" y="6078379"/>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pic>
        <p:nvPicPr>
          <p:cNvPr id="2" name="Picture 1"/>
          <p:cNvPicPr>
            <a:picLocks noChangeAspect="1"/>
          </p:cNvPicPr>
          <p:nvPr/>
        </p:nvPicPr>
        <p:blipFill>
          <a:blip r:embed="rId3"/>
          <a:stretch>
            <a:fillRect/>
          </a:stretch>
        </p:blipFill>
        <p:spPr>
          <a:xfrm>
            <a:off x="683569" y="1283089"/>
            <a:ext cx="1357586" cy="4954223"/>
          </a:xfrm>
          <a:prstGeom prst="rect">
            <a:avLst/>
          </a:prstGeom>
        </p:spPr>
      </p:pic>
      <p:sp>
        <p:nvSpPr>
          <p:cNvPr id="14" name="TextBox 13"/>
          <p:cNvSpPr txBox="1"/>
          <p:nvPr/>
        </p:nvSpPr>
        <p:spPr>
          <a:xfrm>
            <a:off x="467544" y="919173"/>
            <a:ext cx="8305800" cy="1000274"/>
          </a:xfrm>
          <a:prstGeom prst="rect">
            <a:avLst/>
          </a:prstGeom>
          <a:noFill/>
        </p:spPr>
        <p:txBody>
          <a:bodyPr wrap="square" rtlCol="0">
            <a:spAutoFit/>
          </a:bodyPr>
          <a:lstStyle/>
          <a:p>
            <a:pPr algn="ctr"/>
            <a:r>
              <a:rPr lang="en-US" sz="5900" b="1" dirty="0" smtClean="0">
                <a:solidFill>
                  <a:srgbClr val="0000AD"/>
                </a:solidFill>
                <a:latin typeface="Times New Roman"/>
                <a:cs typeface="Times New Roman"/>
              </a:rPr>
              <a:t>SYMBOLISM</a:t>
            </a:r>
            <a:endParaRPr lang="en-US" sz="5900" dirty="0" smtClean="0">
              <a:solidFill>
                <a:srgbClr val="0000AD"/>
              </a:solidFill>
              <a:latin typeface="Times New Roman"/>
              <a:cs typeface="Times New Roman"/>
            </a:endParaRPr>
          </a:p>
        </p:txBody>
      </p:sp>
      <p:sp>
        <p:nvSpPr>
          <p:cNvPr id="15" name="TextBox 14"/>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3 - 4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jpg"/>
          <p:cNvPicPr>
            <a:picLocks noChangeAspect="1"/>
          </p:cNvPicPr>
          <p:nvPr/>
        </p:nvPicPr>
        <p:blipFill>
          <a:blip r:embed="rId3"/>
          <a:stretch>
            <a:fillRect/>
          </a:stretch>
        </p:blipFill>
        <p:spPr>
          <a:xfrm rot="18492643">
            <a:off x="809380" y="1537812"/>
            <a:ext cx="7390431" cy="7390431"/>
          </a:xfrm>
          <a:prstGeom prst="rect">
            <a:avLst/>
          </a:prstGeom>
        </p:spPr>
      </p:pic>
      <p:grpSp>
        <p:nvGrpSpPr>
          <p:cNvPr id="10" name="Group 9"/>
          <p:cNvGrpSpPr/>
          <p:nvPr/>
        </p:nvGrpSpPr>
        <p:grpSpPr>
          <a:xfrm>
            <a:off x="152400" y="152400"/>
            <a:ext cx="8839200" cy="6634554"/>
            <a:chOff x="152400" y="152400"/>
            <a:chExt cx="8839200" cy="6634554"/>
          </a:xfrm>
        </p:grpSpPr>
        <p:sp>
          <p:nvSpPr>
            <p:cNvPr id="11" name="Rectangle 10"/>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442664" y="1772816"/>
            <a:ext cx="8305800" cy="2938497"/>
          </a:xfrm>
          <a:prstGeom prst="rect">
            <a:avLst/>
          </a:prstGeom>
          <a:noFill/>
        </p:spPr>
        <p:txBody>
          <a:bodyPr wrap="square" rtlCol="0">
            <a:spAutoFit/>
          </a:bodyPr>
          <a:lstStyle/>
          <a:p>
            <a:pPr algn="ctr">
              <a:lnSpc>
                <a:spcPct val="90000"/>
              </a:lnSpc>
            </a:pPr>
            <a:r>
              <a:rPr lang="en-US" sz="2650" b="1" dirty="0" smtClean="0">
                <a:latin typeface="Times New Roman"/>
                <a:cs typeface="Times New Roman"/>
              </a:rPr>
              <a:t>The theme of morality plays a role in these chapters.  While Johnny has committed the terrible act of murder, he does so to save his friend.  If he had not attacked Bob,  Ponyboy would have drowned in the fountain.  </a:t>
            </a:r>
          </a:p>
          <a:p>
            <a:pPr algn="ctr">
              <a:lnSpc>
                <a:spcPct val="90000"/>
              </a:lnSpc>
            </a:pPr>
            <a:r>
              <a:rPr lang="en-US" sz="2650" b="1" dirty="0" smtClean="0">
                <a:latin typeface="Times New Roman"/>
                <a:cs typeface="Times New Roman"/>
              </a:rPr>
              <a:t>Although his actions are corrupt, his values and the readers’ sympathy for him as a character remains </a:t>
            </a:r>
          </a:p>
          <a:p>
            <a:pPr algn="ctr">
              <a:lnSpc>
                <a:spcPct val="90000"/>
              </a:lnSpc>
            </a:pPr>
            <a:r>
              <a:rPr lang="en-US" sz="2650" b="1" dirty="0" smtClean="0">
                <a:latin typeface="Times New Roman"/>
                <a:cs typeface="Times New Roman"/>
              </a:rPr>
              <a:t>intact because Johnny’s intentions were honorable.  </a:t>
            </a:r>
          </a:p>
          <a:p>
            <a:endParaRPr lang="en-US" dirty="0"/>
          </a:p>
        </p:txBody>
      </p:sp>
      <p:sp>
        <p:nvSpPr>
          <p:cNvPr id="7" name="TextBox 6"/>
          <p:cNvSpPr txBox="1"/>
          <p:nvPr/>
        </p:nvSpPr>
        <p:spPr>
          <a:xfrm>
            <a:off x="7696200" y="6078379"/>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sp>
        <p:nvSpPr>
          <p:cNvPr id="16" name="TextBox 15"/>
          <p:cNvSpPr txBox="1"/>
          <p:nvPr/>
        </p:nvSpPr>
        <p:spPr>
          <a:xfrm>
            <a:off x="467544" y="919173"/>
            <a:ext cx="8305800" cy="1000274"/>
          </a:xfrm>
          <a:prstGeom prst="rect">
            <a:avLst/>
          </a:prstGeom>
          <a:noFill/>
        </p:spPr>
        <p:txBody>
          <a:bodyPr wrap="square" rtlCol="0">
            <a:spAutoFit/>
          </a:bodyPr>
          <a:lstStyle/>
          <a:p>
            <a:pPr algn="ctr"/>
            <a:r>
              <a:rPr lang="en-US" sz="5900" b="1" dirty="0" smtClean="0">
                <a:solidFill>
                  <a:srgbClr val="0000AD"/>
                </a:solidFill>
                <a:latin typeface="Times New Roman"/>
                <a:cs typeface="Times New Roman"/>
              </a:rPr>
              <a:t>THEME: MORALITY</a:t>
            </a:r>
            <a:endParaRPr lang="en-US" sz="5900" dirty="0" smtClean="0">
              <a:solidFill>
                <a:srgbClr val="0000AD"/>
              </a:solidFill>
              <a:latin typeface="Times New Roman"/>
              <a:cs typeface="Times New Roman"/>
            </a:endParaRPr>
          </a:p>
        </p:txBody>
      </p:sp>
      <p:sp>
        <p:nvSpPr>
          <p:cNvPr id="17" name="TextBox 16"/>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3 - 4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2400" y="152400"/>
            <a:ext cx="8839200" cy="6634554"/>
            <a:chOff x="152400" y="152400"/>
            <a:chExt cx="8839200" cy="6634554"/>
          </a:xfrm>
        </p:grpSpPr>
        <p:sp>
          <p:nvSpPr>
            <p:cNvPr id="11" name="Rectangle 10"/>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469776" y="1857013"/>
            <a:ext cx="8293224" cy="4524315"/>
          </a:xfrm>
          <a:prstGeom prst="rect">
            <a:avLst/>
          </a:prstGeom>
          <a:noFill/>
        </p:spPr>
        <p:txBody>
          <a:bodyPr wrap="square" rtlCol="0">
            <a:spAutoFit/>
          </a:bodyPr>
          <a:lstStyle/>
          <a:p>
            <a:pPr>
              <a:lnSpc>
                <a:spcPct val="90000"/>
              </a:lnSpc>
            </a:pPr>
            <a:r>
              <a:rPr lang="en-US" sz="2500" b="1" dirty="0" smtClean="0">
                <a:latin typeface="Times New Roman"/>
                <a:cs typeface="Times New Roman"/>
              </a:rPr>
              <a:t>The greaser’s awareness of how they appear to the socs is becomes an important theme in these chapters.  When the socs pull up in their mustang, it states that </a:t>
            </a:r>
          </a:p>
          <a:p>
            <a:pPr>
              <a:lnSpc>
                <a:spcPct val="90000"/>
              </a:lnSpc>
            </a:pPr>
            <a:r>
              <a:rPr lang="en-US" sz="2500" b="1" dirty="0" smtClean="0">
                <a:latin typeface="Times New Roman"/>
                <a:cs typeface="Times New Roman"/>
              </a:rPr>
              <a:t>"Two-bit took a long drag on his cigarette, </a:t>
            </a:r>
          </a:p>
          <a:p>
            <a:pPr>
              <a:lnSpc>
                <a:spcPct val="90000"/>
              </a:lnSpc>
            </a:pPr>
            <a:r>
              <a:rPr lang="en-US" sz="2500" b="1" dirty="0" smtClean="0">
                <a:latin typeface="Times New Roman"/>
                <a:cs typeface="Times New Roman"/>
              </a:rPr>
              <a:t>Johnny slouched and hooked his </a:t>
            </a:r>
          </a:p>
          <a:p>
            <a:pPr>
              <a:lnSpc>
                <a:spcPct val="90000"/>
              </a:lnSpc>
            </a:pPr>
            <a:r>
              <a:rPr lang="en-US" sz="2500" b="1" dirty="0" smtClean="0">
                <a:latin typeface="Times New Roman"/>
                <a:cs typeface="Times New Roman"/>
              </a:rPr>
              <a:t>thumbs in his pockets, and I </a:t>
            </a:r>
          </a:p>
          <a:p>
            <a:pPr>
              <a:lnSpc>
                <a:spcPct val="90000"/>
              </a:lnSpc>
            </a:pPr>
            <a:r>
              <a:rPr lang="en-US" sz="2500" b="1" dirty="0" smtClean="0">
                <a:latin typeface="Times New Roman"/>
                <a:cs typeface="Times New Roman"/>
              </a:rPr>
              <a:t>stiffened” (45). Ponyboy also states </a:t>
            </a:r>
          </a:p>
          <a:p>
            <a:pPr>
              <a:lnSpc>
                <a:spcPct val="90000"/>
              </a:lnSpc>
            </a:pPr>
            <a:r>
              <a:rPr lang="en-US" sz="2500" b="1" dirty="0" smtClean="0">
                <a:latin typeface="Times New Roman"/>
                <a:cs typeface="Times New Roman"/>
              </a:rPr>
              <a:t>that they “can look meaner than </a:t>
            </a:r>
          </a:p>
          <a:p>
            <a:pPr>
              <a:lnSpc>
                <a:spcPct val="90000"/>
              </a:lnSpc>
            </a:pPr>
            <a:r>
              <a:rPr lang="en-US" sz="2500" b="1" dirty="0" smtClean="0">
                <a:latin typeface="Times New Roman"/>
                <a:cs typeface="Times New Roman"/>
              </a:rPr>
              <a:t>anything…looking tough comes </a:t>
            </a:r>
          </a:p>
          <a:p>
            <a:pPr>
              <a:lnSpc>
                <a:spcPct val="90000"/>
              </a:lnSpc>
            </a:pPr>
            <a:r>
              <a:rPr lang="en-US" sz="2500" b="1" dirty="0" smtClean="0">
                <a:latin typeface="Times New Roman"/>
                <a:cs typeface="Times New Roman"/>
              </a:rPr>
              <a:t>in handy"(45).  The greasers </a:t>
            </a:r>
          </a:p>
          <a:p>
            <a:pPr>
              <a:lnSpc>
                <a:spcPct val="90000"/>
              </a:lnSpc>
            </a:pPr>
            <a:r>
              <a:rPr lang="en-US" sz="2500" b="1" dirty="0" smtClean="0">
                <a:latin typeface="Times New Roman"/>
                <a:cs typeface="Times New Roman"/>
              </a:rPr>
              <a:t>want to appear tough as a form </a:t>
            </a:r>
          </a:p>
          <a:p>
            <a:pPr>
              <a:lnSpc>
                <a:spcPct val="90000"/>
              </a:lnSpc>
            </a:pPr>
            <a:r>
              <a:rPr lang="en-US" sz="2500" b="1" dirty="0" smtClean="0">
                <a:latin typeface="Times New Roman"/>
                <a:cs typeface="Times New Roman"/>
              </a:rPr>
              <a:t>of protection.</a:t>
            </a:r>
          </a:p>
          <a:p>
            <a:endParaRPr lang="en-US" dirty="0"/>
          </a:p>
        </p:txBody>
      </p:sp>
      <p:sp>
        <p:nvSpPr>
          <p:cNvPr id="9" name="TextBox 8"/>
          <p:cNvSpPr txBox="1"/>
          <p:nvPr/>
        </p:nvSpPr>
        <p:spPr>
          <a:xfrm>
            <a:off x="533400" y="6075372"/>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pic>
        <p:nvPicPr>
          <p:cNvPr id="2" name="Picture 1"/>
          <p:cNvPicPr>
            <a:picLocks noChangeAspect="1"/>
          </p:cNvPicPr>
          <p:nvPr/>
        </p:nvPicPr>
        <p:blipFill>
          <a:blip r:embed="rId3"/>
          <a:stretch>
            <a:fillRect/>
          </a:stretch>
        </p:blipFill>
        <p:spPr>
          <a:xfrm rot="592053">
            <a:off x="5205023" y="2823361"/>
            <a:ext cx="4221088" cy="4221088"/>
          </a:xfrm>
          <a:prstGeom prst="rect">
            <a:avLst/>
          </a:prstGeom>
        </p:spPr>
      </p:pic>
      <p:sp>
        <p:nvSpPr>
          <p:cNvPr id="16" name="TextBox 15"/>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3 - 4</a:t>
            </a:r>
          </a:p>
        </p:txBody>
      </p:sp>
      <p:sp>
        <p:nvSpPr>
          <p:cNvPr id="18" name="TextBox 17"/>
          <p:cNvSpPr txBox="1"/>
          <p:nvPr/>
        </p:nvSpPr>
        <p:spPr>
          <a:xfrm>
            <a:off x="467544" y="919173"/>
            <a:ext cx="8305800" cy="907941"/>
          </a:xfrm>
          <a:prstGeom prst="rect">
            <a:avLst/>
          </a:prstGeom>
          <a:noFill/>
        </p:spPr>
        <p:txBody>
          <a:bodyPr wrap="square" rtlCol="0">
            <a:spAutoFit/>
          </a:bodyPr>
          <a:lstStyle/>
          <a:p>
            <a:pPr algn="ctr"/>
            <a:r>
              <a:rPr lang="en-US" sz="5300" b="1" dirty="0" smtClean="0">
                <a:solidFill>
                  <a:srgbClr val="0000AD"/>
                </a:solidFill>
                <a:latin typeface="Times New Roman"/>
                <a:cs typeface="Times New Roman"/>
              </a:rPr>
              <a:t>THEME: APPEARANCES</a:t>
            </a:r>
            <a:endParaRPr lang="en-US" sz="5300" dirty="0" smtClean="0">
              <a:solidFill>
                <a:srgbClr val="0000AD"/>
              </a:solidFill>
              <a:latin typeface="Times New Roman"/>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2400" y="152400"/>
            <a:ext cx="8839200" cy="6634554"/>
            <a:chOff x="152400" y="152400"/>
            <a:chExt cx="8839200" cy="6634554"/>
          </a:xfrm>
        </p:grpSpPr>
        <p:sp>
          <p:nvSpPr>
            <p:cNvPr id="11" name="Rectangle 10"/>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457200" y="1844824"/>
            <a:ext cx="8229600" cy="1829988"/>
          </a:xfrm>
          <a:prstGeom prst="rect">
            <a:avLst/>
          </a:prstGeom>
          <a:noFill/>
        </p:spPr>
        <p:txBody>
          <a:bodyPr wrap="square" rtlCol="0">
            <a:spAutoFit/>
          </a:bodyPr>
          <a:lstStyle/>
          <a:p>
            <a:pPr algn="ctr">
              <a:lnSpc>
                <a:spcPct val="90000"/>
              </a:lnSpc>
            </a:pPr>
            <a:r>
              <a:rPr lang="en-US" sz="2500" b="1" dirty="0" smtClean="0">
                <a:latin typeface="Times New Roman"/>
                <a:cs typeface="Times New Roman"/>
              </a:rPr>
              <a:t>Ponyboy, in these chapters, begins to truly examine the idea that the socs and the greasers are not as different as they appear.  This is shown most notably when he states about Cherry that “maybe the two different words we lived in weren’t so different.  We saw the same sunset” (41).  </a:t>
            </a:r>
          </a:p>
        </p:txBody>
      </p:sp>
      <p:sp>
        <p:nvSpPr>
          <p:cNvPr id="9" name="TextBox 8"/>
          <p:cNvSpPr txBox="1"/>
          <p:nvPr/>
        </p:nvSpPr>
        <p:spPr>
          <a:xfrm>
            <a:off x="7696200" y="6078379"/>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pic>
        <p:nvPicPr>
          <p:cNvPr id="2" name="Picture 1"/>
          <p:cNvPicPr>
            <a:picLocks noChangeAspect="1"/>
          </p:cNvPicPr>
          <p:nvPr/>
        </p:nvPicPr>
        <p:blipFill>
          <a:blip r:embed="rId3"/>
          <a:stretch>
            <a:fillRect/>
          </a:stretch>
        </p:blipFill>
        <p:spPr>
          <a:xfrm>
            <a:off x="827584" y="3861048"/>
            <a:ext cx="7416824" cy="2463552"/>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3 - 4</a:t>
            </a:r>
          </a:p>
        </p:txBody>
      </p:sp>
      <p:sp>
        <p:nvSpPr>
          <p:cNvPr id="17" name="TextBox 16"/>
          <p:cNvSpPr txBox="1"/>
          <p:nvPr/>
        </p:nvSpPr>
        <p:spPr>
          <a:xfrm>
            <a:off x="467544" y="1019344"/>
            <a:ext cx="8305800" cy="969496"/>
          </a:xfrm>
          <a:prstGeom prst="rect">
            <a:avLst/>
          </a:prstGeom>
          <a:noFill/>
        </p:spPr>
        <p:txBody>
          <a:bodyPr wrap="square" rtlCol="0">
            <a:spAutoFit/>
          </a:bodyPr>
          <a:lstStyle/>
          <a:p>
            <a:pPr algn="ctr"/>
            <a:r>
              <a:rPr lang="en-US" sz="5700" b="1" dirty="0" smtClean="0">
                <a:solidFill>
                  <a:srgbClr val="0000AD"/>
                </a:solidFill>
                <a:latin typeface="Times New Roman"/>
                <a:cs typeface="Times New Roman"/>
              </a:rPr>
              <a:t>CHARACTERIZATION</a:t>
            </a:r>
            <a:endParaRPr lang="en-US" sz="5700" dirty="0" smtClean="0">
              <a:solidFill>
                <a:srgbClr val="0000AD"/>
              </a:solidFill>
              <a:latin typeface="Times New Roman"/>
              <a:cs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2400" y="152400"/>
            <a:ext cx="8839200" cy="6634554"/>
            <a:chOff x="152400" y="152400"/>
            <a:chExt cx="8839200" cy="6634554"/>
          </a:xfrm>
        </p:grpSpPr>
        <p:sp>
          <p:nvSpPr>
            <p:cNvPr id="11" name="Rectangle 10"/>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3755244" y="1841043"/>
            <a:ext cx="4849204" cy="4324261"/>
          </a:xfrm>
          <a:prstGeom prst="rect">
            <a:avLst/>
          </a:prstGeom>
          <a:noFill/>
        </p:spPr>
        <p:txBody>
          <a:bodyPr wrap="square" rtlCol="0">
            <a:spAutoFit/>
          </a:bodyPr>
          <a:lstStyle/>
          <a:p>
            <a:pPr algn="ctr"/>
            <a:r>
              <a:rPr lang="en-US" sz="2500" b="1" dirty="0" smtClean="0">
                <a:latin typeface="Times New Roman"/>
                <a:cs typeface="Times New Roman"/>
              </a:rPr>
              <a:t>These chapters allude to two literary works.  Firstly, the poem “Nothing Gold Can Stay” by Robert Frost is read.  This poem becomes an important symbol in the novel for holding onto innocence and purity.  Johnny makes a connection with the poem, and it later forges an even stronger connection between him and Ponyboy (more on this later!)</a:t>
            </a:r>
          </a:p>
        </p:txBody>
      </p:sp>
      <p:pic>
        <p:nvPicPr>
          <p:cNvPr id="9" name="Picture 8" descr="1.jpg"/>
          <p:cNvPicPr>
            <a:picLocks noChangeAspect="1"/>
          </p:cNvPicPr>
          <p:nvPr/>
        </p:nvPicPr>
        <p:blipFill>
          <a:blip r:embed="rId3"/>
          <a:stretch>
            <a:fillRect/>
          </a:stretch>
        </p:blipFill>
        <p:spPr>
          <a:xfrm>
            <a:off x="609600" y="1916832"/>
            <a:ext cx="3075596" cy="4344889"/>
          </a:xfrm>
          <a:prstGeom prst="rect">
            <a:avLst/>
          </a:prstGeom>
          <a:ln>
            <a:solidFill>
              <a:srgbClr val="000000"/>
            </a:solidFill>
          </a:ln>
        </p:spPr>
      </p:pic>
      <p:sp>
        <p:nvSpPr>
          <p:cNvPr id="7" name="TextBox 6"/>
          <p:cNvSpPr txBox="1"/>
          <p:nvPr/>
        </p:nvSpPr>
        <p:spPr>
          <a:xfrm>
            <a:off x="7696200" y="6078379"/>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sp>
        <p:nvSpPr>
          <p:cNvPr id="16" name="TextBox 15"/>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5 - 6</a:t>
            </a:r>
          </a:p>
        </p:txBody>
      </p:sp>
      <p:sp>
        <p:nvSpPr>
          <p:cNvPr id="17" name="TextBox 16"/>
          <p:cNvSpPr txBox="1"/>
          <p:nvPr/>
        </p:nvSpPr>
        <p:spPr>
          <a:xfrm>
            <a:off x="467544" y="919173"/>
            <a:ext cx="8305800" cy="969496"/>
          </a:xfrm>
          <a:prstGeom prst="rect">
            <a:avLst/>
          </a:prstGeom>
          <a:noFill/>
        </p:spPr>
        <p:txBody>
          <a:bodyPr wrap="square" rtlCol="0">
            <a:spAutoFit/>
          </a:bodyPr>
          <a:lstStyle/>
          <a:p>
            <a:pPr algn="ctr"/>
            <a:r>
              <a:rPr lang="en-US" sz="5700" b="1" dirty="0" smtClean="0">
                <a:solidFill>
                  <a:srgbClr val="0000AD"/>
                </a:solidFill>
                <a:latin typeface="Times New Roman"/>
                <a:cs typeface="Times New Roman"/>
              </a:rPr>
              <a:t>LITERARY ALLUSION</a:t>
            </a:r>
            <a:endParaRPr lang="en-US" sz="5700" dirty="0" smtClean="0">
              <a:solidFill>
                <a:srgbClr val="0000AD"/>
              </a:solidFill>
              <a:latin typeface="Times New Roman"/>
              <a:cs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2400" y="152400"/>
            <a:ext cx="8839200" cy="6634554"/>
            <a:chOff x="152400" y="152400"/>
            <a:chExt cx="8839200" cy="6634554"/>
          </a:xfrm>
        </p:grpSpPr>
        <p:sp>
          <p:nvSpPr>
            <p:cNvPr id="11" name="Rectangle 10"/>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3727648" y="1889135"/>
            <a:ext cx="4876800" cy="4420185"/>
          </a:xfrm>
          <a:prstGeom prst="rect">
            <a:avLst/>
          </a:prstGeom>
          <a:noFill/>
        </p:spPr>
        <p:txBody>
          <a:bodyPr wrap="square" rtlCol="0">
            <a:spAutoFit/>
          </a:bodyPr>
          <a:lstStyle/>
          <a:p>
            <a:pPr algn="ctr">
              <a:lnSpc>
                <a:spcPct val="90000"/>
              </a:lnSpc>
            </a:pPr>
            <a:r>
              <a:rPr lang="en-US" sz="2600" b="1" dirty="0" smtClean="0">
                <a:latin typeface="Times New Roman"/>
                <a:cs typeface="Times New Roman"/>
              </a:rPr>
              <a:t>The second literary reference made is to </a:t>
            </a:r>
            <a:r>
              <a:rPr lang="en-US" sz="2600" b="1" i="1" dirty="0" smtClean="0">
                <a:latin typeface="Times New Roman"/>
                <a:cs typeface="Times New Roman"/>
              </a:rPr>
              <a:t>Gone With The Wind</a:t>
            </a:r>
            <a:r>
              <a:rPr lang="en-US" sz="2600" b="1" dirty="0" smtClean="0">
                <a:latin typeface="Times New Roman"/>
                <a:cs typeface="Times New Roman"/>
              </a:rPr>
              <a:t>.  This text is used to reveal Johnny’s perspective.  Through the reading, Johnny connects </a:t>
            </a:r>
          </a:p>
          <a:p>
            <a:pPr algn="ctr">
              <a:lnSpc>
                <a:spcPct val="90000"/>
              </a:lnSpc>
            </a:pPr>
            <a:r>
              <a:rPr lang="en-US" sz="2600" b="1" dirty="0" smtClean="0">
                <a:latin typeface="Times New Roman"/>
                <a:cs typeface="Times New Roman"/>
              </a:rPr>
              <a:t>the southern gentleman’s </a:t>
            </a:r>
          </a:p>
          <a:p>
            <a:pPr algn="ctr">
              <a:lnSpc>
                <a:spcPct val="90000"/>
              </a:lnSpc>
            </a:pPr>
            <a:r>
              <a:rPr lang="en-US" sz="2600" b="1" dirty="0" smtClean="0">
                <a:latin typeface="Times New Roman"/>
                <a:cs typeface="Times New Roman"/>
              </a:rPr>
              <a:t>gallant nature in the novel to </a:t>
            </a:r>
          </a:p>
          <a:p>
            <a:pPr algn="ctr">
              <a:lnSpc>
                <a:spcPct val="90000"/>
              </a:lnSpc>
            </a:pPr>
            <a:r>
              <a:rPr lang="en-US" sz="2600" b="1" dirty="0" smtClean="0">
                <a:latin typeface="Times New Roman"/>
                <a:cs typeface="Times New Roman"/>
              </a:rPr>
              <a:t>the greasers, particularly to Dally, and Ponyboy begins </a:t>
            </a:r>
          </a:p>
          <a:p>
            <a:pPr algn="ctr">
              <a:lnSpc>
                <a:spcPct val="90000"/>
              </a:lnSpc>
            </a:pPr>
            <a:r>
              <a:rPr lang="en-US" sz="2600" b="1" dirty="0" smtClean="0">
                <a:latin typeface="Times New Roman"/>
                <a:cs typeface="Times New Roman"/>
              </a:rPr>
              <a:t>to understand “the extent </a:t>
            </a:r>
          </a:p>
          <a:p>
            <a:pPr algn="ctr">
              <a:lnSpc>
                <a:spcPct val="90000"/>
              </a:lnSpc>
            </a:pPr>
            <a:r>
              <a:rPr lang="en-US" sz="2600" b="1" dirty="0" smtClean="0">
                <a:latin typeface="Times New Roman"/>
                <a:cs typeface="Times New Roman"/>
              </a:rPr>
              <a:t>of Johnny's hero-worship </a:t>
            </a:r>
          </a:p>
          <a:p>
            <a:pPr algn="ctr">
              <a:lnSpc>
                <a:spcPct val="90000"/>
              </a:lnSpc>
            </a:pPr>
            <a:r>
              <a:rPr lang="en-US" sz="2600" b="1" dirty="0" smtClean="0">
                <a:latin typeface="Times New Roman"/>
                <a:cs typeface="Times New Roman"/>
              </a:rPr>
              <a:t>for Dally Winston” (76).</a:t>
            </a:r>
          </a:p>
        </p:txBody>
      </p:sp>
      <p:sp>
        <p:nvSpPr>
          <p:cNvPr id="9" name="TextBox 8"/>
          <p:cNvSpPr txBox="1"/>
          <p:nvPr/>
        </p:nvSpPr>
        <p:spPr>
          <a:xfrm>
            <a:off x="7696200" y="6078379"/>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pic>
        <p:nvPicPr>
          <p:cNvPr id="2" name="Picture 1"/>
          <p:cNvPicPr>
            <a:picLocks noChangeAspect="1"/>
          </p:cNvPicPr>
          <p:nvPr/>
        </p:nvPicPr>
        <p:blipFill>
          <a:blip r:embed="rId3"/>
          <a:stretch>
            <a:fillRect/>
          </a:stretch>
        </p:blipFill>
        <p:spPr>
          <a:xfrm>
            <a:off x="611560" y="1916832"/>
            <a:ext cx="3085984" cy="4263752"/>
          </a:xfrm>
          <a:prstGeom prst="rect">
            <a:avLst/>
          </a:prstGeom>
          <a:solidFill>
            <a:srgbClr val="FFFFFF">
              <a:shade val="85000"/>
            </a:srgbClr>
          </a:solidFill>
          <a:ln w="57150" cap="sq" cmpd="sng">
            <a:solidFill>
              <a:srgbClr val="0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5 - 6</a:t>
            </a:r>
          </a:p>
        </p:txBody>
      </p:sp>
      <p:sp>
        <p:nvSpPr>
          <p:cNvPr id="17" name="TextBox 16"/>
          <p:cNvSpPr txBox="1"/>
          <p:nvPr/>
        </p:nvSpPr>
        <p:spPr>
          <a:xfrm>
            <a:off x="467544" y="947336"/>
            <a:ext cx="8305800" cy="969496"/>
          </a:xfrm>
          <a:prstGeom prst="rect">
            <a:avLst/>
          </a:prstGeom>
          <a:noFill/>
        </p:spPr>
        <p:txBody>
          <a:bodyPr wrap="square" rtlCol="0">
            <a:spAutoFit/>
          </a:bodyPr>
          <a:lstStyle/>
          <a:p>
            <a:pPr algn="ctr"/>
            <a:r>
              <a:rPr lang="en-US" sz="5700" b="1" dirty="0" smtClean="0">
                <a:solidFill>
                  <a:srgbClr val="0000AD"/>
                </a:solidFill>
                <a:latin typeface="Times New Roman"/>
                <a:cs typeface="Times New Roman"/>
              </a:rPr>
              <a:t>LITERARY ALLUSION</a:t>
            </a:r>
            <a:endParaRPr lang="en-US" sz="5700" dirty="0" smtClean="0">
              <a:solidFill>
                <a:srgbClr val="0000AD"/>
              </a:solidFill>
              <a:latin typeface="Times New Roman"/>
              <a:cs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2400" y="152400"/>
            <a:ext cx="8839200" cy="6634554"/>
            <a:chOff x="152400" y="152400"/>
            <a:chExt cx="8839200" cy="6634554"/>
          </a:xfrm>
        </p:grpSpPr>
        <p:sp>
          <p:nvSpPr>
            <p:cNvPr id="11" name="Rectangle 10"/>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457200" y="1700808"/>
            <a:ext cx="4906888" cy="4787464"/>
          </a:xfrm>
          <a:prstGeom prst="rect">
            <a:avLst/>
          </a:prstGeom>
          <a:noFill/>
        </p:spPr>
        <p:txBody>
          <a:bodyPr wrap="square" rtlCol="0">
            <a:spAutoFit/>
          </a:bodyPr>
          <a:lstStyle/>
          <a:p>
            <a:pPr algn="ctr">
              <a:lnSpc>
                <a:spcPct val="110000"/>
              </a:lnSpc>
            </a:pPr>
            <a:r>
              <a:rPr lang="en-US" sz="2900" b="1" dirty="0" smtClean="0">
                <a:latin typeface="Times New Roman"/>
                <a:cs typeface="Times New Roman"/>
              </a:rPr>
              <a:t>When Johnny and Ponyboy cut and dye their hair, they symbolically shed their social identity.  Their hair identified them as greasers, and by cutting it, they are able to break free from their social category and connect with each other on a deeper level.  </a:t>
            </a:r>
          </a:p>
          <a:p>
            <a:endParaRPr lang="en-US" dirty="0"/>
          </a:p>
        </p:txBody>
      </p:sp>
      <p:sp>
        <p:nvSpPr>
          <p:cNvPr id="9" name="TextBox 8"/>
          <p:cNvSpPr txBox="1"/>
          <p:nvPr/>
        </p:nvSpPr>
        <p:spPr>
          <a:xfrm>
            <a:off x="7696200" y="6078379"/>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pic>
        <p:nvPicPr>
          <p:cNvPr id="2" name="Picture 1"/>
          <p:cNvPicPr>
            <a:picLocks noChangeAspect="1"/>
          </p:cNvPicPr>
          <p:nvPr/>
        </p:nvPicPr>
        <p:blipFill>
          <a:blip r:embed="rId3"/>
          <a:stretch>
            <a:fillRect/>
          </a:stretch>
        </p:blipFill>
        <p:spPr>
          <a:xfrm rot="6812462">
            <a:off x="4600631" y="2296668"/>
            <a:ext cx="4161346" cy="3888257"/>
          </a:xfrm>
          <a:prstGeom prst="rect">
            <a:avLst/>
          </a:prstGeom>
        </p:spPr>
      </p:pic>
      <p:sp>
        <p:nvSpPr>
          <p:cNvPr id="14" name="TextBox 13"/>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5 - 6</a:t>
            </a:r>
          </a:p>
        </p:txBody>
      </p:sp>
      <p:sp>
        <p:nvSpPr>
          <p:cNvPr id="15" name="TextBox 14"/>
          <p:cNvSpPr txBox="1"/>
          <p:nvPr/>
        </p:nvSpPr>
        <p:spPr>
          <a:xfrm>
            <a:off x="467544" y="980728"/>
            <a:ext cx="8305800" cy="861774"/>
          </a:xfrm>
          <a:prstGeom prst="rect">
            <a:avLst/>
          </a:prstGeom>
          <a:noFill/>
        </p:spPr>
        <p:txBody>
          <a:bodyPr wrap="square" rtlCol="0">
            <a:spAutoFit/>
          </a:bodyPr>
          <a:lstStyle/>
          <a:p>
            <a:pPr algn="ctr"/>
            <a:r>
              <a:rPr lang="en-US" sz="5000" b="1" dirty="0" smtClean="0">
                <a:solidFill>
                  <a:srgbClr val="0000AD"/>
                </a:solidFill>
                <a:latin typeface="Times New Roman"/>
                <a:cs typeface="Times New Roman"/>
              </a:rPr>
              <a:t>IMPORTANT IDEAS: HAIR</a:t>
            </a:r>
            <a:endParaRPr lang="en-US" sz="5000" dirty="0" smtClean="0">
              <a:solidFill>
                <a:srgbClr val="0000AD"/>
              </a:solidFill>
              <a:latin typeface="Times New Roman"/>
              <a:cs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jpg"/>
          <p:cNvPicPr>
            <a:picLocks noChangeAspect="1"/>
          </p:cNvPicPr>
          <p:nvPr/>
        </p:nvPicPr>
        <p:blipFill>
          <a:blip r:embed="rId3"/>
          <a:stretch>
            <a:fillRect/>
          </a:stretch>
        </p:blipFill>
        <p:spPr>
          <a:xfrm>
            <a:off x="5390372" y="2808542"/>
            <a:ext cx="3502108" cy="3668458"/>
          </a:xfrm>
          <a:prstGeom prst="rect">
            <a:avLst/>
          </a:prstGeom>
        </p:spPr>
      </p:pic>
      <p:grpSp>
        <p:nvGrpSpPr>
          <p:cNvPr id="10" name="Group 9"/>
          <p:cNvGrpSpPr/>
          <p:nvPr/>
        </p:nvGrpSpPr>
        <p:grpSpPr>
          <a:xfrm>
            <a:off x="152400" y="152400"/>
            <a:ext cx="8839200" cy="6634554"/>
            <a:chOff x="152400" y="152400"/>
            <a:chExt cx="8839200" cy="6634554"/>
          </a:xfrm>
        </p:grpSpPr>
        <p:sp>
          <p:nvSpPr>
            <p:cNvPr id="11" name="Rectangle 10"/>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467544" y="1905000"/>
            <a:ext cx="8305800" cy="4431983"/>
          </a:xfrm>
          <a:prstGeom prst="rect">
            <a:avLst/>
          </a:prstGeom>
          <a:noFill/>
        </p:spPr>
        <p:txBody>
          <a:bodyPr wrap="square" rtlCol="0">
            <a:spAutoFit/>
          </a:bodyPr>
          <a:lstStyle/>
          <a:p>
            <a:r>
              <a:rPr lang="en-US" sz="2400" b="1" dirty="0" smtClean="0">
                <a:latin typeface="Times New Roman"/>
                <a:cs typeface="Times New Roman"/>
              </a:rPr>
              <a:t>Chapter 6 is used to mirror the events in chapter 4.  Ponyboy and Johnny change from run away criminals to heroes through their decision to go into the burning church.   By going against Dally’s wishes and running into the </a:t>
            </a:r>
          </a:p>
          <a:p>
            <a:r>
              <a:rPr lang="en-US" sz="2400" b="1" dirty="0" smtClean="0">
                <a:latin typeface="Times New Roman"/>
                <a:cs typeface="Times New Roman"/>
              </a:rPr>
              <a:t>burning church, the two boys demonstrate their </a:t>
            </a:r>
          </a:p>
          <a:p>
            <a:r>
              <a:rPr lang="en-US" sz="2400" b="1" dirty="0" smtClean="0">
                <a:latin typeface="Times New Roman"/>
                <a:cs typeface="Times New Roman"/>
              </a:rPr>
              <a:t>independence and their selflessness. </a:t>
            </a:r>
          </a:p>
          <a:p>
            <a:r>
              <a:rPr lang="en-US" sz="2400" b="1" dirty="0" smtClean="0">
                <a:latin typeface="Times New Roman"/>
                <a:cs typeface="Times New Roman"/>
              </a:rPr>
              <a:t> Hinton proves, through this heroic act, </a:t>
            </a:r>
          </a:p>
          <a:p>
            <a:r>
              <a:rPr lang="en-US" sz="2400" b="1" dirty="0" smtClean="0">
                <a:latin typeface="Times New Roman"/>
                <a:cs typeface="Times New Roman"/>
              </a:rPr>
              <a:t>that their membership to the greaser </a:t>
            </a:r>
          </a:p>
          <a:p>
            <a:r>
              <a:rPr lang="en-US" sz="2400" b="1" dirty="0" smtClean="0">
                <a:latin typeface="Times New Roman"/>
                <a:cs typeface="Times New Roman"/>
              </a:rPr>
              <a:t>gang does not define them as </a:t>
            </a:r>
          </a:p>
          <a:p>
            <a:r>
              <a:rPr lang="en-US" sz="2400" b="1" dirty="0" smtClean="0">
                <a:latin typeface="Times New Roman"/>
                <a:cs typeface="Times New Roman"/>
              </a:rPr>
              <a:t>individuals and that the stereotypical </a:t>
            </a:r>
          </a:p>
          <a:p>
            <a:r>
              <a:rPr lang="en-US" sz="2400" b="1" dirty="0" smtClean="0">
                <a:latin typeface="Times New Roman"/>
                <a:cs typeface="Times New Roman"/>
              </a:rPr>
              <a:t>definition of a greaser does not apply.</a:t>
            </a:r>
          </a:p>
          <a:p>
            <a:pPr algn="ctr"/>
            <a:endParaRPr lang="en-US" b="1" dirty="0"/>
          </a:p>
        </p:txBody>
      </p:sp>
      <p:sp>
        <p:nvSpPr>
          <p:cNvPr id="9" name="TextBox 8"/>
          <p:cNvSpPr txBox="1"/>
          <p:nvPr/>
        </p:nvSpPr>
        <p:spPr>
          <a:xfrm>
            <a:off x="3429000" y="6078379"/>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sp>
        <p:nvSpPr>
          <p:cNvPr id="14" name="TextBox 13"/>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5 - 6</a:t>
            </a:r>
          </a:p>
        </p:txBody>
      </p:sp>
      <p:sp>
        <p:nvSpPr>
          <p:cNvPr id="15" name="TextBox 14"/>
          <p:cNvSpPr txBox="1"/>
          <p:nvPr/>
        </p:nvSpPr>
        <p:spPr>
          <a:xfrm>
            <a:off x="467544" y="980728"/>
            <a:ext cx="8305800" cy="984885"/>
          </a:xfrm>
          <a:prstGeom prst="rect">
            <a:avLst/>
          </a:prstGeom>
          <a:noFill/>
        </p:spPr>
        <p:txBody>
          <a:bodyPr wrap="square" rtlCol="0">
            <a:spAutoFit/>
          </a:bodyPr>
          <a:lstStyle/>
          <a:p>
            <a:pPr algn="ctr"/>
            <a:r>
              <a:rPr lang="en-US" sz="5800" b="1" dirty="0" smtClean="0">
                <a:solidFill>
                  <a:srgbClr val="0000AD"/>
                </a:solidFill>
                <a:latin typeface="Times New Roman"/>
                <a:cs typeface="Times New Roman"/>
              </a:rPr>
              <a:t>CHARACTERIZATION</a:t>
            </a:r>
            <a:endParaRPr lang="en-US" sz="5800" dirty="0" smtClean="0">
              <a:solidFill>
                <a:srgbClr val="0000AD"/>
              </a:solidFill>
              <a:latin typeface="Times New Roman"/>
              <a:cs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2400" y="152400"/>
            <a:ext cx="8839200" cy="6634554"/>
            <a:chOff x="152400" y="152400"/>
            <a:chExt cx="8839200" cy="6634554"/>
          </a:xfrm>
        </p:grpSpPr>
        <p:sp>
          <p:nvSpPr>
            <p:cNvPr id="11" name="Rectangle 10"/>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442664" y="1844824"/>
            <a:ext cx="8305800" cy="4601260"/>
          </a:xfrm>
          <a:prstGeom prst="rect">
            <a:avLst/>
          </a:prstGeom>
          <a:noFill/>
        </p:spPr>
        <p:txBody>
          <a:bodyPr wrap="square" rtlCol="0">
            <a:spAutoFit/>
          </a:bodyPr>
          <a:lstStyle/>
          <a:p>
            <a:r>
              <a:rPr lang="en-US" sz="2500" b="1" dirty="0" smtClean="0">
                <a:latin typeface="Times New Roman"/>
                <a:cs typeface="Times New Roman"/>
              </a:rPr>
              <a:t>These chapters examine the importance of family bonds.  Although Ponyboy does not get along with his brother </a:t>
            </a:r>
            <a:r>
              <a:rPr lang="en-US" sz="2500" b="1" dirty="0" err="1" smtClean="0">
                <a:latin typeface="Times New Roman"/>
                <a:cs typeface="Times New Roman"/>
              </a:rPr>
              <a:t>Darry</a:t>
            </a:r>
            <a:r>
              <a:rPr lang="en-US" sz="2500" b="1" dirty="0" smtClean="0">
                <a:latin typeface="Times New Roman"/>
                <a:cs typeface="Times New Roman"/>
              </a:rPr>
              <a:t>, when there is a potential that the state may remove him from the home, it is clear that Ponyboy does not want to leave his family.  The reader also feels sadness for this possibility as Pony is slowly starting to see that </a:t>
            </a:r>
          </a:p>
          <a:p>
            <a:r>
              <a:rPr lang="en-US" sz="2500" b="1" dirty="0" err="1" smtClean="0">
                <a:latin typeface="Times New Roman"/>
                <a:cs typeface="Times New Roman"/>
              </a:rPr>
              <a:t>Darry</a:t>
            </a:r>
            <a:r>
              <a:rPr lang="en-US" sz="2500" b="1" dirty="0" smtClean="0">
                <a:latin typeface="Times New Roman"/>
                <a:cs typeface="Times New Roman"/>
              </a:rPr>
              <a:t> cares for him.   It is also important to </a:t>
            </a:r>
          </a:p>
          <a:p>
            <a:r>
              <a:rPr lang="en-US" sz="2500" b="1" dirty="0" smtClean="0">
                <a:latin typeface="Times New Roman"/>
                <a:cs typeface="Times New Roman"/>
              </a:rPr>
              <a:t>note that the greasers, although not blood </a:t>
            </a:r>
          </a:p>
          <a:p>
            <a:r>
              <a:rPr lang="en-US" sz="2500" b="1" dirty="0" smtClean="0">
                <a:latin typeface="Times New Roman"/>
                <a:cs typeface="Times New Roman"/>
              </a:rPr>
              <a:t>related, show many of the characteristics of </a:t>
            </a:r>
          </a:p>
          <a:p>
            <a:r>
              <a:rPr lang="en-US" sz="2500" b="1" dirty="0" smtClean="0">
                <a:latin typeface="Times New Roman"/>
                <a:cs typeface="Times New Roman"/>
              </a:rPr>
              <a:t>a strong family.  They show loyalty, love, </a:t>
            </a:r>
          </a:p>
          <a:p>
            <a:r>
              <a:rPr lang="en-US" sz="2500" b="1" dirty="0" smtClean="0">
                <a:latin typeface="Times New Roman"/>
                <a:cs typeface="Times New Roman"/>
              </a:rPr>
              <a:t>and compassion for one another.  </a:t>
            </a:r>
          </a:p>
          <a:p>
            <a:endParaRPr lang="en-US" dirty="0"/>
          </a:p>
        </p:txBody>
      </p:sp>
      <p:pic>
        <p:nvPicPr>
          <p:cNvPr id="7" name="Picture 6" descr="1.jpg"/>
          <p:cNvPicPr>
            <a:picLocks noChangeAspect="1"/>
          </p:cNvPicPr>
          <p:nvPr/>
        </p:nvPicPr>
        <p:blipFill>
          <a:blip r:embed="rId3"/>
          <a:stretch>
            <a:fillRect/>
          </a:stretch>
        </p:blipFill>
        <p:spPr>
          <a:xfrm>
            <a:off x="6450434" y="4022455"/>
            <a:ext cx="2693566" cy="2518484"/>
          </a:xfrm>
          <a:prstGeom prst="rect">
            <a:avLst/>
          </a:prstGeom>
        </p:spPr>
      </p:pic>
      <p:sp>
        <p:nvSpPr>
          <p:cNvPr id="9" name="TextBox 8"/>
          <p:cNvSpPr txBox="1"/>
          <p:nvPr/>
        </p:nvSpPr>
        <p:spPr>
          <a:xfrm>
            <a:off x="5867400" y="5955268"/>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sp>
        <p:nvSpPr>
          <p:cNvPr id="14" name="TextBox 13"/>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7 - 8</a:t>
            </a:r>
          </a:p>
        </p:txBody>
      </p:sp>
      <p:sp>
        <p:nvSpPr>
          <p:cNvPr id="15" name="TextBox 14"/>
          <p:cNvSpPr txBox="1"/>
          <p:nvPr/>
        </p:nvSpPr>
        <p:spPr>
          <a:xfrm>
            <a:off x="467544" y="1132002"/>
            <a:ext cx="8305800" cy="784830"/>
          </a:xfrm>
          <a:prstGeom prst="rect">
            <a:avLst/>
          </a:prstGeom>
          <a:noFill/>
        </p:spPr>
        <p:txBody>
          <a:bodyPr wrap="square" rtlCol="0">
            <a:spAutoFit/>
          </a:bodyPr>
          <a:lstStyle/>
          <a:p>
            <a:pPr algn="ctr"/>
            <a:r>
              <a:rPr lang="en-US" sz="4500" b="1" dirty="0" smtClean="0">
                <a:solidFill>
                  <a:srgbClr val="0000AD"/>
                </a:solidFill>
                <a:latin typeface="Times New Roman"/>
                <a:cs typeface="Times New Roman"/>
              </a:rPr>
              <a:t>IMPORTANT IDEAS: FAMILY</a:t>
            </a:r>
            <a:endParaRPr lang="en-US" sz="4500" dirty="0" smtClean="0">
              <a:solidFill>
                <a:srgbClr val="0000AD"/>
              </a:solidFill>
              <a:latin typeface="Times New Roman"/>
              <a:cs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2400" y="152400"/>
            <a:ext cx="8839200" cy="6634554"/>
            <a:chOff x="152400" y="152400"/>
            <a:chExt cx="8839200" cy="6634554"/>
          </a:xfrm>
        </p:grpSpPr>
        <p:sp>
          <p:nvSpPr>
            <p:cNvPr id="11" name="Rectangle 10"/>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457200" y="1882012"/>
            <a:ext cx="8363272" cy="4067268"/>
          </a:xfrm>
          <a:prstGeom prst="rect">
            <a:avLst/>
          </a:prstGeom>
          <a:noFill/>
        </p:spPr>
        <p:txBody>
          <a:bodyPr wrap="square" rtlCol="0">
            <a:spAutoFit/>
          </a:bodyPr>
          <a:lstStyle/>
          <a:p>
            <a:pPr>
              <a:lnSpc>
                <a:spcPct val="120000"/>
              </a:lnSpc>
            </a:pPr>
            <a:r>
              <a:rPr lang="en-US" sz="2700" b="1" dirty="0" smtClean="0">
                <a:latin typeface="Times New Roman"/>
                <a:cs typeface="Times New Roman"/>
              </a:rPr>
              <a:t>We also see in these chapters that for some, particularly Johnny, the greasers are more important to him than his biological family.  He shows preference for his friends over his dysfunctional family when he refuses his mother.  While she has failed him as </a:t>
            </a:r>
          </a:p>
          <a:p>
            <a:pPr>
              <a:lnSpc>
                <a:spcPct val="120000"/>
              </a:lnSpc>
            </a:pPr>
            <a:r>
              <a:rPr lang="en-US" sz="2700" b="1" dirty="0" smtClean="0">
                <a:latin typeface="Times New Roman"/>
                <a:cs typeface="Times New Roman"/>
              </a:rPr>
              <a:t>a mother, Ponyboy, Two-bit and </a:t>
            </a:r>
          </a:p>
          <a:p>
            <a:pPr>
              <a:lnSpc>
                <a:spcPct val="120000"/>
              </a:lnSpc>
            </a:pPr>
            <a:r>
              <a:rPr lang="en-US" sz="2700" b="1" dirty="0" smtClean="0">
                <a:latin typeface="Times New Roman"/>
                <a:cs typeface="Times New Roman"/>
              </a:rPr>
              <a:t>Johnny have provided him with </a:t>
            </a:r>
          </a:p>
          <a:p>
            <a:pPr>
              <a:lnSpc>
                <a:spcPct val="120000"/>
              </a:lnSpc>
            </a:pPr>
            <a:r>
              <a:rPr lang="en-US" sz="2700" b="1" dirty="0" smtClean="0">
                <a:latin typeface="Times New Roman"/>
                <a:cs typeface="Times New Roman"/>
              </a:rPr>
              <a:t>the love he was lacking.</a:t>
            </a:r>
          </a:p>
        </p:txBody>
      </p:sp>
      <p:pic>
        <p:nvPicPr>
          <p:cNvPr id="7" name="Picture 6" descr="1.jpg"/>
          <p:cNvPicPr>
            <a:picLocks noChangeAspect="1"/>
          </p:cNvPicPr>
          <p:nvPr/>
        </p:nvPicPr>
        <p:blipFill>
          <a:blip r:embed="rId3"/>
          <a:stretch>
            <a:fillRect/>
          </a:stretch>
        </p:blipFill>
        <p:spPr>
          <a:xfrm>
            <a:off x="5800587" y="3989784"/>
            <a:ext cx="3019885" cy="2823592"/>
          </a:xfrm>
          <a:prstGeom prst="rect">
            <a:avLst/>
          </a:prstGeom>
        </p:spPr>
      </p:pic>
      <p:sp>
        <p:nvSpPr>
          <p:cNvPr id="9" name="TextBox 8"/>
          <p:cNvSpPr txBox="1"/>
          <p:nvPr/>
        </p:nvSpPr>
        <p:spPr>
          <a:xfrm>
            <a:off x="7696200" y="6078379"/>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sp>
        <p:nvSpPr>
          <p:cNvPr id="14" name="TextBox 13"/>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7 - 8</a:t>
            </a:r>
          </a:p>
        </p:txBody>
      </p:sp>
      <p:sp>
        <p:nvSpPr>
          <p:cNvPr id="15" name="TextBox 14"/>
          <p:cNvSpPr txBox="1"/>
          <p:nvPr/>
        </p:nvSpPr>
        <p:spPr>
          <a:xfrm>
            <a:off x="467544" y="1132002"/>
            <a:ext cx="8305800" cy="784830"/>
          </a:xfrm>
          <a:prstGeom prst="rect">
            <a:avLst/>
          </a:prstGeom>
          <a:noFill/>
        </p:spPr>
        <p:txBody>
          <a:bodyPr wrap="square" rtlCol="0">
            <a:spAutoFit/>
          </a:bodyPr>
          <a:lstStyle/>
          <a:p>
            <a:pPr algn="ctr"/>
            <a:r>
              <a:rPr lang="en-US" sz="4500" b="1" dirty="0" smtClean="0">
                <a:solidFill>
                  <a:srgbClr val="0000AD"/>
                </a:solidFill>
                <a:latin typeface="Times New Roman"/>
                <a:cs typeface="Times New Roman"/>
              </a:rPr>
              <a:t>IMPORTANT IDEAS: FAMILY</a:t>
            </a:r>
            <a:endParaRPr lang="en-US" sz="4500" dirty="0" smtClean="0">
              <a:solidFill>
                <a:srgbClr val="0000AD"/>
              </a:solidFill>
              <a:latin typeface="Times New Roman"/>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 y="152400"/>
            <a:ext cx="8839200" cy="6634554"/>
            <a:chOff x="152400" y="152400"/>
            <a:chExt cx="8839200" cy="6634554"/>
          </a:xfrm>
        </p:grpSpPr>
        <p:sp>
          <p:nvSpPr>
            <p:cNvPr id="4" name="Rectangle 3"/>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5" name="Rectangle 4"/>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6" name="TextBox 5"/>
          <p:cNvSpPr txBox="1"/>
          <p:nvPr/>
        </p:nvSpPr>
        <p:spPr>
          <a:xfrm>
            <a:off x="467544" y="919173"/>
            <a:ext cx="8305800" cy="1000274"/>
          </a:xfrm>
          <a:prstGeom prst="rect">
            <a:avLst/>
          </a:prstGeom>
          <a:noFill/>
        </p:spPr>
        <p:txBody>
          <a:bodyPr wrap="square" rtlCol="0">
            <a:spAutoFit/>
          </a:bodyPr>
          <a:lstStyle/>
          <a:p>
            <a:pPr algn="ctr"/>
            <a:r>
              <a:rPr lang="en-US" sz="5900" b="1" dirty="0" smtClean="0">
                <a:solidFill>
                  <a:srgbClr val="0000AD"/>
                </a:solidFill>
                <a:latin typeface="Times New Roman"/>
                <a:cs typeface="Times New Roman"/>
              </a:rPr>
              <a:t>CHARACTERIZATION</a:t>
            </a:r>
            <a:endParaRPr lang="en-US" sz="5900" dirty="0" smtClean="0">
              <a:solidFill>
                <a:srgbClr val="0000AD"/>
              </a:solidFill>
              <a:latin typeface="Times New Roman"/>
              <a:cs typeface="Times New Roman"/>
            </a:endParaRPr>
          </a:p>
        </p:txBody>
      </p:sp>
      <p:sp>
        <p:nvSpPr>
          <p:cNvPr id="8" name="TextBox 7"/>
          <p:cNvSpPr txBox="1"/>
          <p:nvPr/>
        </p:nvSpPr>
        <p:spPr>
          <a:xfrm>
            <a:off x="533400" y="1700808"/>
            <a:ext cx="8229600" cy="4578176"/>
          </a:xfrm>
          <a:prstGeom prst="rect">
            <a:avLst/>
          </a:prstGeom>
          <a:noFill/>
        </p:spPr>
        <p:txBody>
          <a:bodyPr wrap="square" rtlCol="0">
            <a:spAutoFit/>
          </a:bodyPr>
          <a:lstStyle/>
          <a:p>
            <a:r>
              <a:rPr lang="en-US" sz="2650" b="1" dirty="0" smtClean="0">
                <a:latin typeface="Times New Roman"/>
                <a:cs typeface="Times New Roman"/>
              </a:rPr>
              <a:t>These chapters demonstrate the different social classes of the characters.  The greasers are poor and live in a world where they feel disenfranchised.  Danger lurks around every turn, and they feel they can only trust each other.  The socs are rich and are </a:t>
            </a:r>
          </a:p>
          <a:p>
            <a:r>
              <a:rPr lang="en-US" sz="2650" b="1" dirty="0" smtClean="0">
                <a:latin typeface="Times New Roman"/>
                <a:cs typeface="Times New Roman"/>
              </a:rPr>
              <a:t>perceived by the greasers as a </a:t>
            </a:r>
          </a:p>
          <a:p>
            <a:r>
              <a:rPr lang="en-US" sz="2650" b="1" dirty="0" smtClean="0">
                <a:latin typeface="Times New Roman"/>
                <a:cs typeface="Times New Roman"/>
              </a:rPr>
              <a:t>spoiled group who has no </a:t>
            </a:r>
          </a:p>
          <a:p>
            <a:r>
              <a:rPr lang="en-US" sz="2650" b="1" dirty="0" smtClean="0">
                <a:latin typeface="Times New Roman"/>
                <a:cs typeface="Times New Roman"/>
              </a:rPr>
              <a:t>problems in their lives.  The </a:t>
            </a:r>
          </a:p>
          <a:p>
            <a:r>
              <a:rPr lang="en-US" sz="2650" b="1" dirty="0" smtClean="0">
                <a:latin typeface="Times New Roman"/>
                <a:cs typeface="Times New Roman"/>
              </a:rPr>
              <a:t>newspapers will criticize the </a:t>
            </a:r>
          </a:p>
          <a:p>
            <a:r>
              <a:rPr lang="en-US" sz="2650" b="1" dirty="0" smtClean="0">
                <a:latin typeface="Times New Roman"/>
                <a:cs typeface="Times New Roman"/>
              </a:rPr>
              <a:t>socs one minute and then </a:t>
            </a:r>
          </a:p>
          <a:p>
            <a:r>
              <a:rPr lang="en-US" sz="2650" b="1" dirty="0" smtClean="0">
                <a:latin typeface="Times New Roman"/>
                <a:cs typeface="Times New Roman"/>
              </a:rPr>
              <a:t>celebrate them the next. </a:t>
            </a:r>
          </a:p>
        </p:txBody>
      </p:sp>
      <p:sp>
        <p:nvSpPr>
          <p:cNvPr id="10" name="TextBox 9"/>
          <p:cNvSpPr txBox="1"/>
          <p:nvPr/>
        </p:nvSpPr>
        <p:spPr>
          <a:xfrm>
            <a:off x="4038600" y="6107668"/>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pic>
        <p:nvPicPr>
          <p:cNvPr id="2" name="Picture 1"/>
          <p:cNvPicPr>
            <a:picLocks noChangeAspect="1"/>
          </p:cNvPicPr>
          <p:nvPr/>
        </p:nvPicPr>
        <p:blipFill>
          <a:blip r:embed="rId3"/>
          <a:stretch>
            <a:fillRect/>
          </a:stretch>
        </p:blipFill>
        <p:spPr>
          <a:xfrm>
            <a:off x="4499992" y="3356992"/>
            <a:ext cx="4859913" cy="4222050"/>
          </a:xfrm>
          <a:prstGeom prst="rect">
            <a:avLst/>
          </a:prstGeom>
        </p:spPr>
      </p:pic>
      <p:sp>
        <p:nvSpPr>
          <p:cNvPr id="11" name="TextBox 10"/>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1 - 2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2400" y="152400"/>
            <a:ext cx="8839200" cy="6634554"/>
            <a:chOff x="152400" y="152400"/>
            <a:chExt cx="8839200" cy="6634554"/>
          </a:xfrm>
        </p:grpSpPr>
        <p:sp>
          <p:nvSpPr>
            <p:cNvPr id="11" name="Rectangle 10"/>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599256" y="1772816"/>
            <a:ext cx="8077200" cy="4601260"/>
          </a:xfrm>
          <a:prstGeom prst="rect">
            <a:avLst/>
          </a:prstGeom>
          <a:noFill/>
        </p:spPr>
        <p:txBody>
          <a:bodyPr wrap="square" rtlCol="0">
            <a:spAutoFit/>
          </a:bodyPr>
          <a:lstStyle/>
          <a:p>
            <a:r>
              <a:rPr lang="en-US" sz="2500" b="1" dirty="0" smtClean="0">
                <a:latin typeface="Times New Roman"/>
                <a:cs typeface="Times New Roman"/>
              </a:rPr>
              <a:t>Ponyboy breaks with his traditional thinking of greasers </a:t>
            </a:r>
            <a:r>
              <a:rPr lang="en-US" sz="2500" b="1" dirty="0" err="1" smtClean="0">
                <a:latin typeface="Times New Roman"/>
                <a:cs typeface="Times New Roman"/>
              </a:rPr>
              <a:t>vs</a:t>
            </a:r>
            <a:r>
              <a:rPr lang="en-US" sz="2500" b="1" dirty="0" smtClean="0">
                <a:latin typeface="Times New Roman"/>
                <a:cs typeface="Times New Roman"/>
              </a:rPr>
              <a:t> socs, and begins to realize in these chapters that all people are individuals.  Through his conversation with Cherry, we see </a:t>
            </a:r>
            <a:r>
              <a:rPr lang="en-US" sz="2500" b="1" dirty="0" err="1" smtClean="0">
                <a:latin typeface="Times New Roman"/>
                <a:cs typeface="Times New Roman"/>
              </a:rPr>
              <a:t>Ponyboy’s</a:t>
            </a:r>
            <a:r>
              <a:rPr lang="en-US" sz="2500" b="1" dirty="0" smtClean="0">
                <a:latin typeface="Times New Roman"/>
                <a:cs typeface="Times New Roman"/>
              </a:rPr>
              <a:t> perspective that the individual is as important as the group.  He explains </a:t>
            </a:r>
          </a:p>
          <a:p>
            <a:r>
              <a:rPr lang="en-US" sz="2500" b="1" dirty="0" smtClean="0">
                <a:latin typeface="Times New Roman"/>
                <a:cs typeface="Times New Roman"/>
              </a:rPr>
              <a:t>this by explaining to Cherry that no </a:t>
            </a:r>
          </a:p>
          <a:p>
            <a:r>
              <a:rPr lang="en-US" sz="2500" b="1" dirty="0" smtClean="0">
                <a:latin typeface="Times New Roman"/>
                <a:cs typeface="Times New Roman"/>
              </a:rPr>
              <a:t>matter if you are from the East or the </a:t>
            </a:r>
          </a:p>
          <a:p>
            <a:r>
              <a:rPr lang="en-US" sz="2500" b="1" dirty="0" smtClean="0">
                <a:latin typeface="Times New Roman"/>
                <a:cs typeface="Times New Roman"/>
              </a:rPr>
              <a:t>West side, you see the same sunset.  This </a:t>
            </a:r>
          </a:p>
          <a:p>
            <a:r>
              <a:rPr lang="en-US" sz="2500" b="1" dirty="0" smtClean="0">
                <a:latin typeface="Times New Roman"/>
                <a:cs typeface="Times New Roman"/>
              </a:rPr>
              <a:t>is symbolic of the similarities of the </a:t>
            </a:r>
          </a:p>
          <a:p>
            <a:r>
              <a:rPr lang="en-US" sz="2500" b="1" dirty="0" smtClean="0">
                <a:latin typeface="Times New Roman"/>
                <a:cs typeface="Times New Roman"/>
              </a:rPr>
              <a:t>two sides and shows that regardless of </a:t>
            </a:r>
          </a:p>
          <a:p>
            <a:r>
              <a:rPr lang="en-US" sz="2500" b="1" dirty="0" smtClean="0">
                <a:latin typeface="Times New Roman"/>
                <a:cs typeface="Times New Roman"/>
              </a:rPr>
              <a:t>social associations, we are all individuals.  </a:t>
            </a:r>
          </a:p>
          <a:p>
            <a:endParaRPr lang="en-US" dirty="0"/>
          </a:p>
        </p:txBody>
      </p:sp>
      <p:pic>
        <p:nvPicPr>
          <p:cNvPr id="7" name="Picture 6" descr="1.jpg"/>
          <p:cNvPicPr>
            <a:picLocks noChangeAspect="1"/>
          </p:cNvPicPr>
          <p:nvPr/>
        </p:nvPicPr>
        <p:blipFill>
          <a:blip r:embed="rId3"/>
          <a:stretch>
            <a:fillRect/>
          </a:stretch>
        </p:blipFill>
        <p:spPr>
          <a:xfrm>
            <a:off x="5715000" y="3140968"/>
            <a:ext cx="3429000" cy="3429000"/>
          </a:xfrm>
          <a:prstGeom prst="rect">
            <a:avLst/>
          </a:prstGeom>
        </p:spPr>
      </p:pic>
      <p:sp>
        <p:nvSpPr>
          <p:cNvPr id="14" name="TextBox 13"/>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7 - 8</a:t>
            </a:r>
          </a:p>
        </p:txBody>
      </p:sp>
      <p:sp>
        <p:nvSpPr>
          <p:cNvPr id="15" name="TextBox 14"/>
          <p:cNvSpPr txBox="1"/>
          <p:nvPr/>
        </p:nvSpPr>
        <p:spPr>
          <a:xfrm>
            <a:off x="467544" y="1132002"/>
            <a:ext cx="8305800" cy="707886"/>
          </a:xfrm>
          <a:prstGeom prst="rect">
            <a:avLst/>
          </a:prstGeom>
          <a:noFill/>
        </p:spPr>
        <p:txBody>
          <a:bodyPr wrap="square" rtlCol="0">
            <a:spAutoFit/>
          </a:bodyPr>
          <a:lstStyle/>
          <a:p>
            <a:pPr algn="ctr"/>
            <a:r>
              <a:rPr lang="en-US" sz="4000" b="1" dirty="0" smtClean="0">
                <a:solidFill>
                  <a:srgbClr val="0000AD"/>
                </a:solidFill>
                <a:latin typeface="Times New Roman"/>
                <a:cs typeface="Times New Roman"/>
              </a:rPr>
              <a:t>THEME: INDIVIDUAL VS GROUP</a:t>
            </a:r>
            <a:endParaRPr lang="en-US" sz="4000" dirty="0" smtClean="0">
              <a:solidFill>
                <a:srgbClr val="0000AD"/>
              </a:solidFill>
              <a:latin typeface="Times New Roman"/>
              <a:cs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2400" y="152400"/>
            <a:ext cx="8839200" cy="6634554"/>
            <a:chOff x="152400" y="152400"/>
            <a:chExt cx="8839200" cy="6634554"/>
          </a:xfrm>
        </p:grpSpPr>
        <p:sp>
          <p:nvSpPr>
            <p:cNvPr id="11" name="Rectangle 10"/>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599256" y="1836400"/>
            <a:ext cx="8077200" cy="4083682"/>
          </a:xfrm>
          <a:prstGeom prst="rect">
            <a:avLst/>
          </a:prstGeom>
          <a:noFill/>
        </p:spPr>
        <p:txBody>
          <a:bodyPr wrap="square" rtlCol="0">
            <a:spAutoFit/>
          </a:bodyPr>
          <a:lstStyle/>
          <a:p>
            <a:pPr>
              <a:lnSpc>
                <a:spcPct val="120000"/>
              </a:lnSpc>
            </a:pPr>
            <a:r>
              <a:rPr lang="en-US" sz="3100" b="1" dirty="0" smtClean="0">
                <a:latin typeface="Times New Roman"/>
                <a:cs typeface="Times New Roman"/>
              </a:rPr>
              <a:t>This idea is extended when he speaks with Randy.  Although Randy was Bob’s best friend, he is able to look past </a:t>
            </a:r>
          </a:p>
          <a:p>
            <a:pPr>
              <a:lnSpc>
                <a:spcPct val="120000"/>
              </a:lnSpc>
            </a:pPr>
            <a:r>
              <a:rPr lang="en-US" sz="3100" b="1" dirty="0" smtClean="0">
                <a:latin typeface="Times New Roman"/>
                <a:cs typeface="Times New Roman"/>
              </a:rPr>
              <a:t>his group association to the </a:t>
            </a:r>
          </a:p>
          <a:p>
            <a:pPr>
              <a:lnSpc>
                <a:spcPct val="120000"/>
              </a:lnSpc>
            </a:pPr>
            <a:r>
              <a:rPr lang="en-US" sz="3100" b="1" dirty="0" smtClean="0">
                <a:latin typeface="Times New Roman"/>
                <a:cs typeface="Times New Roman"/>
              </a:rPr>
              <a:t>socs and hold the same </a:t>
            </a:r>
          </a:p>
          <a:p>
            <a:pPr>
              <a:lnSpc>
                <a:spcPct val="120000"/>
              </a:lnSpc>
            </a:pPr>
            <a:r>
              <a:rPr lang="en-US" sz="3100" b="1" dirty="0" smtClean="0">
                <a:latin typeface="Times New Roman"/>
                <a:cs typeface="Times New Roman"/>
              </a:rPr>
              <a:t>perspective as Ponyboy that </a:t>
            </a:r>
          </a:p>
          <a:p>
            <a:pPr>
              <a:lnSpc>
                <a:spcPct val="120000"/>
              </a:lnSpc>
            </a:pPr>
            <a:r>
              <a:rPr lang="en-US" sz="3100" b="1" dirty="0" smtClean="0">
                <a:latin typeface="Times New Roman"/>
                <a:cs typeface="Times New Roman"/>
              </a:rPr>
              <a:t>the violence must end.</a:t>
            </a:r>
          </a:p>
        </p:txBody>
      </p:sp>
      <p:pic>
        <p:nvPicPr>
          <p:cNvPr id="7" name="Picture 6" descr="1.jpg"/>
          <p:cNvPicPr>
            <a:picLocks noChangeAspect="1"/>
          </p:cNvPicPr>
          <p:nvPr/>
        </p:nvPicPr>
        <p:blipFill>
          <a:blip r:embed="rId3"/>
          <a:stretch>
            <a:fillRect/>
          </a:stretch>
        </p:blipFill>
        <p:spPr>
          <a:xfrm>
            <a:off x="5436096" y="2996952"/>
            <a:ext cx="3591239" cy="3528392"/>
          </a:xfrm>
          <a:prstGeom prst="rect">
            <a:avLst/>
          </a:prstGeom>
        </p:spPr>
      </p:pic>
      <p:sp>
        <p:nvSpPr>
          <p:cNvPr id="14" name="TextBox 13"/>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7 - 8</a:t>
            </a:r>
          </a:p>
        </p:txBody>
      </p:sp>
      <p:sp>
        <p:nvSpPr>
          <p:cNvPr id="15" name="TextBox 14"/>
          <p:cNvSpPr txBox="1"/>
          <p:nvPr/>
        </p:nvSpPr>
        <p:spPr>
          <a:xfrm>
            <a:off x="467544" y="1132002"/>
            <a:ext cx="8305800" cy="707886"/>
          </a:xfrm>
          <a:prstGeom prst="rect">
            <a:avLst/>
          </a:prstGeom>
          <a:noFill/>
        </p:spPr>
        <p:txBody>
          <a:bodyPr wrap="square" rtlCol="0">
            <a:spAutoFit/>
          </a:bodyPr>
          <a:lstStyle/>
          <a:p>
            <a:pPr algn="ctr"/>
            <a:r>
              <a:rPr lang="en-US" sz="4000" b="1" dirty="0" smtClean="0">
                <a:solidFill>
                  <a:srgbClr val="0000AD"/>
                </a:solidFill>
                <a:latin typeface="Times New Roman"/>
                <a:cs typeface="Times New Roman"/>
              </a:rPr>
              <a:t>THEME: INDIVIDUAL VS GROUP</a:t>
            </a:r>
            <a:endParaRPr lang="en-US" sz="4000" dirty="0" smtClean="0">
              <a:solidFill>
                <a:srgbClr val="0000AD"/>
              </a:solidFill>
              <a:latin typeface="Times New Roman"/>
              <a:cs typeface="Times New Roma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54154" y="3501008"/>
            <a:ext cx="6166318" cy="4104456"/>
          </a:xfrm>
          <a:prstGeom prst="rect">
            <a:avLst/>
          </a:prstGeom>
        </p:spPr>
      </p:pic>
      <p:grpSp>
        <p:nvGrpSpPr>
          <p:cNvPr id="10" name="Group 9"/>
          <p:cNvGrpSpPr/>
          <p:nvPr/>
        </p:nvGrpSpPr>
        <p:grpSpPr>
          <a:xfrm>
            <a:off x="152400" y="152400"/>
            <a:ext cx="8839200" cy="6634554"/>
            <a:chOff x="152400" y="152400"/>
            <a:chExt cx="8839200" cy="6634554"/>
          </a:xfrm>
        </p:grpSpPr>
        <p:sp>
          <p:nvSpPr>
            <p:cNvPr id="11" name="Rectangle 10"/>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514672" y="1772816"/>
            <a:ext cx="8305800" cy="4369145"/>
          </a:xfrm>
          <a:prstGeom prst="rect">
            <a:avLst/>
          </a:prstGeom>
          <a:noFill/>
        </p:spPr>
        <p:txBody>
          <a:bodyPr wrap="square" rtlCol="0">
            <a:spAutoFit/>
          </a:bodyPr>
          <a:lstStyle/>
          <a:p>
            <a:pPr>
              <a:lnSpc>
                <a:spcPct val="110000"/>
              </a:lnSpc>
            </a:pPr>
            <a:r>
              <a:rPr lang="en-US" sz="2300" b="1" dirty="0" smtClean="0">
                <a:latin typeface="Times New Roman"/>
                <a:cs typeface="Times New Roman"/>
              </a:rPr>
              <a:t>The constant battle between the socs and the greasers has become a tradition and an expectation for members of each group.  The rumble is important because it shows the underlying struggle between the instinct to make peace with the social obligation to fight. This is most notable in the fight between </a:t>
            </a:r>
            <a:r>
              <a:rPr lang="en-US" sz="2300" b="1" dirty="0" err="1" smtClean="0">
                <a:latin typeface="Times New Roman"/>
                <a:cs typeface="Times New Roman"/>
              </a:rPr>
              <a:t>Darry</a:t>
            </a:r>
            <a:r>
              <a:rPr lang="en-US" sz="2300" b="1" dirty="0" smtClean="0">
                <a:latin typeface="Times New Roman"/>
                <a:cs typeface="Times New Roman"/>
              </a:rPr>
              <a:t> and Paul.  The two are friends and football teammates, yet they go against what they believe to be morally right for the </a:t>
            </a:r>
          </a:p>
          <a:p>
            <a:pPr>
              <a:lnSpc>
                <a:spcPct val="110000"/>
              </a:lnSpc>
            </a:pPr>
            <a:r>
              <a:rPr lang="en-US" sz="2300" b="1" dirty="0" smtClean="0">
                <a:latin typeface="Times New Roman"/>
                <a:cs typeface="Times New Roman"/>
              </a:rPr>
              <a:t>sake of keeping tradition. The two </a:t>
            </a:r>
          </a:p>
          <a:p>
            <a:pPr>
              <a:lnSpc>
                <a:spcPct val="110000"/>
              </a:lnSpc>
            </a:pPr>
            <a:r>
              <a:rPr lang="en-US" sz="2300" b="1" dirty="0" smtClean="0">
                <a:latin typeface="Times New Roman"/>
                <a:cs typeface="Times New Roman"/>
              </a:rPr>
              <a:t>are friends with much in </a:t>
            </a:r>
          </a:p>
          <a:p>
            <a:pPr>
              <a:lnSpc>
                <a:spcPct val="110000"/>
              </a:lnSpc>
            </a:pPr>
            <a:r>
              <a:rPr lang="en-US" sz="2300" b="1" dirty="0" smtClean="0">
                <a:latin typeface="Times New Roman"/>
                <a:cs typeface="Times New Roman"/>
              </a:rPr>
              <a:t>common, but the division in </a:t>
            </a:r>
          </a:p>
          <a:p>
            <a:pPr>
              <a:lnSpc>
                <a:spcPct val="110000"/>
              </a:lnSpc>
            </a:pPr>
            <a:r>
              <a:rPr lang="en-US" sz="2300" b="1" dirty="0" smtClean="0">
                <a:latin typeface="Times New Roman"/>
                <a:cs typeface="Times New Roman"/>
              </a:rPr>
              <a:t>class forces them to be enemies.  </a:t>
            </a:r>
          </a:p>
        </p:txBody>
      </p:sp>
      <p:sp>
        <p:nvSpPr>
          <p:cNvPr id="14" name="TextBox 13"/>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9 - 10</a:t>
            </a:r>
          </a:p>
        </p:txBody>
      </p:sp>
      <p:sp>
        <p:nvSpPr>
          <p:cNvPr id="16" name="TextBox 15"/>
          <p:cNvSpPr txBox="1"/>
          <p:nvPr/>
        </p:nvSpPr>
        <p:spPr>
          <a:xfrm>
            <a:off x="467544" y="1132002"/>
            <a:ext cx="8305800" cy="769441"/>
          </a:xfrm>
          <a:prstGeom prst="rect">
            <a:avLst/>
          </a:prstGeom>
          <a:noFill/>
        </p:spPr>
        <p:txBody>
          <a:bodyPr wrap="square" rtlCol="0">
            <a:spAutoFit/>
          </a:bodyPr>
          <a:lstStyle/>
          <a:p>
            <a:pPr algn="ctr"/>
            <a:r>
              <a:rPr lang="en-US" sz="4400" b="1" dirty="0" smtClean="0">
                <a:solidFill>
                  <a:srgbClr val="0000AD"/>
                </a:solidFill>
                <a:latin typeface="Times New Roman"/>
                <a:cs typeface="Times New Roman"/>
              </a:rPr>
              <a:t>THEME: GROUP MENTALITY</a:t>
            </a:r>
            <a:endParaRPr lang="en-US" sz="4400" dirty="0" smtClean="0">
              <a:solidFill>
                <a:srgbClr val="0000AD"/>
              </a:solidFill>
              <a:latin typeface="Times New Roman"/>
              <a:cs typeface="Times New Rom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2400" y="152400"/>
            <a:ext cx="8839200" cy="6634554"/>
            <a:chOff x="152400" y="152400"/>
            <a:chExt cx="8839200" cy="6634554"/>
          </a:xfrm>
        </p:grpSpPr>
        <p:sp>
          <p:nvSpPr>
            <p:cNvPr id="11" name="Rectangle 10"/>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pic>
        <p:nvPicPr>
          <p:cNvPr id="7" name="Picture 6" descr="1.jpg"/>
          <p:cNvPicPr>
            <a:picLocks noChangeAspect="1"/>
          </p:cNvPicPr>
          <p:nvPr/>
        </p:nvPicPr>
        <p:blipFill>
          <a:blip r:embed="rId3"/>
          <a:stretch>
            <a:fillRect/>
          </a:stretch>
        </p:blipFill>
        <p:spPr>
          <a:xfrm>
            <a:off x="5652120" y="1844824"/>
            <a:ext cx="3395055" cy="4798663"/>
          </a:xfrm>
          <a:prstGeom prst="rect">
            <a:avLst/>
          </a:prstGeom>
        </p:spPr>
      </p:pic>
      <p:sp>
        <p:nvSpPr>
          <p:cNvPr id="8" name="TextBox 7"/>
          <p:cNvSpPr txBox="1"/>
          <p:nvPr/>
        </p:nvSpPr>
        <p:spPr>
          <a:xfrm>
            <a:off x="457200" y="1917988"/>
            <a:ext cx="8305800" cy="4247316"/>
          </a:xfrm>
          <a:prstGeom prst="rect">
            <a:avLst/>
          </a:prstGeom>
          <a:noFill/>
        </p:spPr>
        <p:txBody>
          <a:bodyPr wrap="square" rtlCol="0">
            <a:spAutoFit/>
          </a:bodyPr>
          <a:lstStyle/>
          <a:p>
            <a:r>
              <a:rPr lang="en-US" sz="2700" b="1" dirty="0" smtClean="0">
                <a:latin typeface="Times New Roman"/>
                <a:cs typeface="Times New Roman"/>
              </a:rPr>
              <a:t>Another example of the strength of group </a:t>
            </a:r>
          </a:p>
          <a:p>
            <a:r>
              <a:rPr lang="en-US" sz="2700" b="1" dirty="0" smtClean="0">
                <a:latin typeface="Times New Roman"/>
                <a:cs typeface="Times New Roman"/>
              </a:rPr>
              <a:t>mentality is demonstrated through </a:t>
            </a:r>
          </a:p>
          <a:p>
            <a:r>
              <a:rPr lang="en-US" sz="2700" b="1" dirty="0" err="1" smtClean="0">
                <a:latin typeface="Times New Roman"/>
                <a:cs typeface="Times New Roman"/>
              </a:rPr>
              <a:t>Ponyboy’s</a:t>
            </a:r>
            <a:r>
              <a:rPr lang="en-US" sz="2700" b="1" dirty="0" smtClean="0">
                <a:latin typeface="Times New Roman"/>
                <a:cs typeface="Times New Roman"/>
              </a:rPr>
              <a:t> hesitation to fight.  He </a:t>
            </a:r>
          </a:p>
          <a:p>
            <a:r>
              <a:rPr lang="en-US" sz="2700" b="1" dirty="0" smtClean="0">
                <a:latin typeface="Times New Roman"/>
                <a:cs typeface="Times New Roman"/>
              </a:rPr>
              <a:t>feels tension and his instincts </a:t>
            </a:r>
          </a:p>
          <a:p>
            <a:r>
              <a:rPr lang="en-US" sz="2700" b="1" dirty="0" smtClean="0">
                <a:latin typeface="Times New Roman"/>
                <a:cs typeface="Times New Roman"/>
              </a:rPr>
              <a:t>encourage him to not take part in </a:t>
            </a:r>
          </a:p>
          <a:p>
            <a:r>
              <a:rPr lang="en-US" sz="2700" b="1" dirty="0" smtClean="0">
                <a:latin typeface="Times New Roman"/>
                <a:cs typeface="Times New Roman"/>
              </a:rPr>
              <a:t>the rumble.  Even still, Ponyboy </a:t>
            </a:r>
          </a:p>
          <a:p>
            <a:r>
              <a:rPr lang="en-US" sz="2700" b="1" dirty="0" smtClean="0">
                <a:latin typeface="Times New Roman"/>
                <a:cs typeface="Times New Roman"/>
              </a:rPr>
              <a:t>goes along with the fight to show </a:t>
            </a:r>
          </a:p>
          <a:p>
            <a:r>
              <a:rPr lang="en-US" sz="2700" b="1" dirty="0" smtClean="0">
                <a:latin typeface="Times New Roman"/>
                <a:cs typeface="Times New Roman"/>
              </a:rPr>
              <a:t>support to his social group.  He knows </a:t>
            </a:r>
          </a:p>
          <a:p>
            <a:r>
              <a:rPr lang="en-US" sz="2700" b="1" dirty="0" smtClean="0">
                <a:latin typeface="Times New Roman"/>
                <a:cs typeface="Times New Roman"/>
              </a:rPr>
              <a:t>his participation in the fight makes </a:t>
            </a:r>
          </a:p>
          <a:p>
            <a:r>
              <a:rPr lang="en-US" sz="2700" b="1" dirty="0" smtClean="0">
                <a:latin typeface="Times New Roman"/>
                <a:cs typeface="Times New Roman"/>
              </a:rPr>
              <a:t>him a member of the gang. </a:t>
            </a:r>
          </a:p>
        </p:txBody>
      </p:sp>
      <p:sp>
        <p:nvSpPr>
          <p:cNvPr id="14" name="TextBox 13"/>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9 - 10</a:t>
            </a:r>
          </a:p>
        </p:txBody>
      </p:sp>
      <p:sp>
        <p:nvSpPr>
          <p:cNvPr id="15" name="TextBox 14"/>
          <p:cNvSpPr txBox="1"/>
          <p:nvPr/>
        </p:nvSpPr>
        <p:spPr>
          <a:xfrm>
            <a:off x="467544" y="1052736"/>
            <a:ext cx="8305800" cy="769441"/>
          </a:xfrm>
          <a:prstGeom prst="rect">
            <a:avLst/>
          </a:prstGeom>
          <a:noFill/>
        </p:spPr>
        <p:txBody>
          <a:bodyPr wrap="square" rtlCol="0">
            <a:spAutoFit/>
          </a:bodyPr>
          <a:lstStyle/>
          <a:p>
            <a:pPr algn="ctr"/>
            <a:r>
              <a:rPr lang="en-US" sz="4400" b="1" dirty="0" smtClean="0">
                <a:solidFill>
                  <a:srgbClr val="0000AD"/>
                </a:solidFill>
                <a:latin typeface="Times New Roman"/>
                <a:cs typeface="Times New Roman"/>
              </a:rPr>
              <a:t>THEME: GROUP MENTALITY</a:t>
            </a:r>
            <a:endParaRPr lang="en-US" sz="4400" dirty="0" smtClean="0">
              <a:solidFill>
                <a:srgbClr val="0000AD"/>
              </a:solidFill>
              <a:latin typeface="Times New Roman"/>
              <a:cs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51281" y="3096344"/>
            <a:ext cx="2725175" cy="3429000"/>
          </a:xfrm>
          <a:prstGeom prst="rect">
            <a:avLst/>
          </a:prstGeom>
        </p:spPr>
      </p:pic>
      <p:grpSp>
        <p:nvGrpSpPr>
          <p:cNvPr id="10" name="Group 9"/>
          <p:cNvGrpSpPr/>
          <p:nvPr/>
        </p:nvGrpSpPr>
        <p:grpSpPr>
          <a:xfrm>
            <a:off x="152400" y="152400"/>
            <a:ext cx="8839200" cy="6634554"/>
            <a:chOff x="152400" y="152400"/>
            <a:chExt cx="8839200" cy="6634554"/>
          </a:xfrm>
        </p:grpSpPr>
        <p:sp>
          <p:nvSpPr>
            <p:cNvPr id="11" name="Rectangle 10"/>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457200" y="1866304"/>
            <a:ext cx="8305800" cy="4369145"/>
          </a:xfrm>
          <a:prstGeom prst="rect">
            <a:avLst/>
          </a:prstGeom>
          <a:noFill/>
        </p:spPr>
        <p:txBody>
          <a:bodyPr wrap="square" rtlCol="0">
            <a:spAutoFit/>
          </a:bodyPr>
          <a:lstStyle/>
          <a:p>
            <a:pPr>
              <a:lnSpc>
                <a:spcPct val="110000"/>
              </a:lnSpc>
            </a:pPr>
            <a:r>
              <a:rPr lang="en-US" sz="2300" b="1" dirty="0" smtClean="0">
                <a:latin typeface="Times New Roman"/>
                <a:cs typeface="Times New Roman"/>
              </a:rPr>
              <a:t>After the death of Dally and Johnny, Ponyboy becomes physically and emotionally affected.  He not only must recover from his physical injuries, but he cannot cope emotionally with his loss.  His grades begin to suffer, and his </a:t>
            </a:r>
          </a:p>
          <a:p>
            <a:pPr>
              <a:lnSpc>
                <a:spcPct val="110000"/>
              </a:lnSpc>
            </a:pPr>
            <a:r>
              <a:rPr lang="en-US" sz="2300" b="1" dirty="0" smtClean="0">
                <a:latin typeface="Times New Roman"/>
                <a:cs typeface="Times New Roman"/>
              </a:rPr>
              <a:t>relationship with </a:t>
            </a:r>
            <a:r>
              <a:rPr lang="en-US" sz="2300" b="1" dirty="0" err="1" smtClean="0">
                <a:latin typeface="Times New Roman"/>
                <a:cs typeface="Times New Roman"/>
              </a:rPr>
              <a:t>Darry</a:t>
            </a:r>
            <a:r>
              <a:rPr lang="en-US" sz="2300" b="1" dirty="0" smtClean="0">
                <a:latin typeface="Times New Roman"/>
                <a:cs typeface="Times New Roman"/>
              </a:rPr>
              <a:t> deteriorates.  </a:t>
            </a:r>
          </a:p>
          <a:p>
            <a:pPr>
              <a:lnSpc>
                <a:spcPct val="110000"/>
              </a:lnSpc>
            </a:pPr>
            <a:r>
              <a:rPr lang="en-US" sz="2300" b="1" dirty="0" smtClean="0">
                <a:latin typeface="Times New Roman"/>
                <a:cs typeface="Times New Roman"/>
              </a:rPr>
              <a:t>Although Ponyboy is displaying </a:t>
            </a:r>
          </a:p>
          <a:p>
            <a:pPr>
              <a:lnSpc>
                <a:spcPct val="110000"/>
              </a:lnSpc>
            </a:pPr>
            <a:r>
              <a:rPr lang="en-US" sz="2300" b="1" dirty="0" smtClean="0">
                <a:latin typeface="Times New Roman"/>
                <a:cs typeface="Times New Roman"/>
              </a:rPr>
              <a:t>conventional characteristics of a hardened </a:t>
            </a:r>
          </a:p>
          <a:p>
            <a:pPr>
              <a:lnSpc>
                <a:spcPct val="110000"/>
              </a:lnSpc>
            </a:pPr>
            <a:r>
              <a:rPr lang="en-US" sz="2300" b="1" dirty="0" smtClean="0">
                <a:latin typeface="Times New Roman"/>
                <a:cs typeface="Times New Roman"/>
              </a:rPr>
              <a:t>tough greaser, they value </a:t>
            </a:r>
            <a:r>
              <a:rPr lang="en-US" sz="2300" b="1" dirty="0" err="1" smtClean="0">
                <a:latin typeface="Times New Roman"/>
                <a:cs typeface="Times New Roman"/>
              </a:rPr>
              <a:t>Ponyboy’s</a:t>
            </a:r>
            <a:r>
              <a:rPr lang="en-US" sz="2300" b="1" dirty="0" smtClean="0">
                <a:latin typeface="Times New Roman"/>
                <a:cs typeface="Times New Roman"/>
              </a:rPr>
              <a:t> true </a:t>
            </a:r>
          </a:p>
          <a:p>
            <a:pPr>
              <a:lnSpc>
                <a:spcPct val="110000"/>
              </a:lnSpc>
            </a:pPr>
            <a:r>
              <a:rPr lang="en-US" sz="2300" b="1" dirty="0" smtClean="0">
                <a:latin typeface="Times New Roman"/>
                <a:cs typeface="Times New Roman"/>
              </a:rPr>
              <a:t>self so they show great concern.   This</a:t>
            </a:r>
          </a:p>
          <a:p>
            <a:pPr>
              <a:lnSpc>
                <a:spcPct val="110000"/>
              </a:lnSpc>
            </a:pPr>
            <a:r>
              <a:rPr lang="en-US" sz="2300" b="1" dirty="0" smtClean="0">
                <a:latin typeface="Times New Roman"/>
                <a:cs typeface="Times New Roman"/>
              </a:rPr>
              <a:t> shows the greasers value his individuality </a:t>
            </a:r>
          </a:p>
          <a:p>
            <a:pPr>
              <a:lnSpc>
                <a:spcPct val="110000"/>
              </a:lnSpc>
            </a:pPr>
            <a:r>
              <a:rPr lang="en-US" sz="2300" b="1" dirty="0" smtClean="0">
                <a:latin typeface="Times New Roman"/>
                <a:cs typeface="Times New Roman"/>
              </a:rPr>
              <a:t>more than as his role in the social group.</a:t>
            </a:r>
          </a:p>
        </p:txBody>
      </p:sp>
      <p:sp>
        <p:nvSpPr>
          <p:cNvPr id="9" name="TextBox 8"/>
          <p:cNvSpPr txBox="1"/>
          <p:nvPr/>
        </p:nvSpPr>
        <p:spPr>
          <a:xfrm>
            <a:off x="4219429" y="6107668"/>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sp>
        <p:nvSpPr>
          <p:cNvPr id="14" name="TextBox 13"/>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9 - 10</a:t>
            </a:r>
          </a:p>
        </p:txBody>
      </p:sp>
      <p:sp>
        <p:nvSpPr>
          <p:cNvPr id="15" name="TextBox 14"/>
          <p:cNvSpPr txBox="1"/>
          <p:nvPr/>
        </p:nvSpPr>
        <p:spPr>
          <a:xfrm>
            <a:off x="467544" y="1052736"/>
            <a:ext cx="8305800" cy="984885"/>
          </a:xfrm>
          <a:prstGeom prst="rect">
            <a:avLst/>
          </a:prstGeom>
          <a:noFill/>
        </p:spPr>
        <p:txBody>
          <a:bodyPr wrap="square" rtlCol="0">
            <a:spAutoFit/>
          </a:bodyPr>
          <a:lstStyle/>
          <a:p>
            <a:pPr algn="ctr"/>
            <a:r>
              <a:rPr lang="en-US" sz="5800" b="1" dirty="0" smtClean="0">
                <a:solidFill>
                  <a:srgbClr val="0000AD"/>
                </a:solidFill>
                <a:latin typeface="Times New Roman"/>
                <a:cs typeface="Times New Roman"/>
              </a:rPr>
              <a:t>CHARACTERIZATION</a:t>
            </a:r>
            <a:endParaRPr lang="en-US" sz="5800" dirty="0" smtClean="0">
              <a:solidFill>
                <a:srgbClr val="0000AD"/>
              </a:solidFill>
              <a:latin typeface="Times New Roman"/>
              <a:cs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52400" y="152400"/>
            <a:ext cx="8839200" cy="6634554"/>
            <a:chOff x="152400" y="152400"/>
            <a:chExt cx="8839200" cy="6634554"/>
          </a:xfrm>
        </p:grpSpPr>
        <p:sp>
          <p:nvSpPr>
            <p:cNvPr id="12" name="Rectangle 11"/>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3" name="Rectangle 12"/>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TextBox 13"/>
            <p:cNvSpPr txBox="1"/>
            <p:nvPr/>
          </p:nvSpPr>
          <p:spPr>
            <a:xfrm>
              <a:off x="381000"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457200" y="1854984"/>
            <a:ext cx="8077200" cy="3876958"/>
          </a:xfrm>
          <a:prstGeom prst="rect">
            <a:avLst/>
          </a:prstGeom>
          <a:noFill/>
        </p:spPr>
        <p:txBody>
          <a:bodyPr wrap="square" rtlCol="0">
            <a:spAutoFit/>
          </a:bodyPr>
          <a:lstStyle/>
          <a:p>
            <a:pPr>
              <a:lnSpc>
                <a:spcPct val="110000"/>
              </a:lnSpc>
            </a:pPr>
            <a:r>
              <a:rPr lang="en-US" sz="2800" b="1" dirty="0" smtClean="0">
                <a:latin typeface="Times New Roman"/>
                <a:cs typeface="Times New Roman"/>
              </a:rPr>
              <a:t>By the end of the novel, Ponyboy moves away from his bitterness through the resolution of the issues with his brothers.  In the end, he attempts to show other boys his age in difficult </a:t>
            </a:r>
          </a:p>
          <a:p>
            <a:pPr>
              <a:lnSpc>
                <a:spcPct val="110000"/>
              </a:lnSpc>
            </a:pPr>
            <a:r>
              <a:rPr lang="en-US" sz="2800" b="1" dirty="0" smtClean="0">
                <a:latin typeface="Times New Roman"/>
                <a:cs typeface="Times New Roman"/>
              </a:rPr>
              <a:t>positions that their voices </a:t>
            </a:r>
          </a:p>
          <a:p>
            <a:pPr>
              <a:lnSpc>
                <a:spcPct val="110000"/>
              </a:lnSpc>
            </a:pPr>
            <a:r>
              <a:rPr lang="en-US" sz="2800" b="1" dirty="0" smtClean="0">
                <a:latin typeface="Times New Roman"/>
                <a:cs typeface="Times New Roman"/>
              </a:rPr>
              <a:t>matter.  He does this by </a:t>
            </a:r>
          </a:p>
          <a:p>
            <a:pPr>
              <a:lnSpc>
                <a:spcPct val="110000"/>
              </a:lnSpc>
            </a:pPr>
            <a:r>
              <a:rPr lang="en-US" sz="2800" b="1" dirty="0" smtClean="0">
                <a:latin typeface="Times New Roman"/>
                <a:cs typeface="Times New Roman"/>
              </a:rPr>
              <a:t>sharing his story in his </a:t>
            </a:r>
          </a:p>
          <a:p>
            <a:pPr>
              <a:lnSpc>
                <a:spcPct val="110000"/>
              </a:lnSpc>
            </a:pPr>
            <a:r>
              <a:rPr lang="en-US" sz="2800" b="1" dirty="0" smtClean="0">
                <a:latin typeface="Times New Roman"/>
                <a:cs typeface="Times New Roman"/>
              </a:rPr>
              <a:t>English theme paper.</a:t>
            </a:r>
          </a:p>
        </p:txBody>
      </p:sp>
      <p:sp>
        <p:nvSpPr>
          <p:cNvPr id="10" name="TextBox 9"/>
          <p:cNvSpPr txBox="1"/>
          <p:nvPr/>
        </p:nvSpPr>
        <p:spPr>
          <a:xfrm>
            <a:off x="7696200" y="6078379"/>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sp>
        <p:nvSpPr>
          <p:cNvPr id="15" name="TextBox 14"/>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11 - 12</a:t>
            </a:r>
          </a:p>
        </p:txBody>
      </p:sp>
      <p:sp>
        <p:nvSpPr>
          <p:cNvPr id="16" name="TextBox 15"/>
          <p:cNvSpPr txBox="1"/>
          <p:nvPr/>
        </p:nvSpPr>
        <p:spPr>
          <a:xfrm>
            <a:off x="467544" y="1052736"/>
            <a:ext cx="8305800" cy="984885"/>
          </a:xfrm>
          <a:prstGeom prst="rect">
            <a:avLst/>
          </a:prstGeom>
          <a:noFill/>
        </p:spPr>
        <p:txBody>
          <a:bodyPr wrap="square" rtlCol="0">
            <a:spAutoFit/>
          </a:bodyPr>
          <a:lstStyle/>
          <a:p>
            <a:pPr algn="ctr"/>
            <a:r>
              <a:rPr lang="en-US" sz="5800" b="1" dirty="0" smtClean="0">
                <a:solidFill>
                  <a:srgbClr val="0000AD"/>
                </a:solidFill>
                <a:latin typeface="Times New Roman"/>
                <a:cs typeface="Times New Roman"/>
              </a:rPr>
              <a:t>CHARACTERIZATION</a:t>
            </a:r>
            <a:endParaRPr lang="en-US" sz="5800" dirty="0" smtClean="0">
              <a:solidFill>
                <a:srgbClr val="0000AD"/>
              </a:solidFill>
              <a:latin typeface="Times New Roman"/>
              <a:cs typeface="Times New Roman"/>
            </a:endParaRPr>
          </a:p>
        </p:txBody>
      </p:sp>
      <p:pic>
        <p:nvPicPr>
          <p:cNvPr id="2" name="Picture 1"/>
          <p:cNvPicPr>
            <a:picLocks noChangeAspect="1"/>
          </p:cNvPicPr>
          <p:nvPr/>
        </p:nvPicPr>
        <p:blipFill>
          <a:blip r:embed="rId3"/>
          <a:stretch>
            <a:fillRect/>
          </a:stretch>
        </p:blipFill>
        <p:spPr>
          <a:xfrm>
            <a:off x="4427984" y="3096344"/>
            <a:ext cx="4941168" cy="494116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2400" y="152400"/>
            <a:ext cx="8839200" cy="6634554"/>
            <a:chOff x="152400" y="152400"/>
            <a:chExt cx="8839200" cy="6634554"/>
          </a:xfrm>
        </p:grpSpPr>
        <p:sp>
          <p:nvSpPr>
            <p:cNvPr id="11" name="Rectangle 10"/>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457199" y="1718513"/>
            <a:ext cx="5109485" cy="4662815"/>
          </a:xfrm>
          <a:prstGeom prst="rect">
            <a:avLst/>
          </a:prstGeom>
          <a:noFill/>
        </p:spPr>
        <p:txBody>
          <a:bodyPr wrap="square" rtlCol="0">
            <a:spAutoFit/>
          </a:bodyPr>
          <a:lstStyle/>
          <a:p>
            <a:pPr algn="ctr"/>
            <a:r>
              <a:rPr lang="en-US" sz="3300" b="1" dirty="0" smtClean="0">
                <a:latin typeface="Times New Roman"/>
                <a:cs typeface="Times New Roman"/>
              </a:rPr>
              <a:t>The letter written by Johnny inspires Pony to take up a different kind of weapon to fight his battle –his pen, which Pony uses </a:t>
            </a:r>
          </a:p>
          <a:p>
            <a:pPr algn="ctr"/>
            <a:r>
              <a:rPr lang="en-US" sz="3300" b="1" dirty="0" smtClean="0">
                <a:latin typeface="Times New Roman"/>
                <a:cs typeface="Times New Roman"/>
              </a:rPr>
              <a:t>to nonviolently transform his world and to positively shape the worlds of </a:t>
            </a:r>
          </a:p>
          <a:p>
            <a:pPr algn="ctr"/>
            <a:r>
              <a:rPr lang="en-US" sz="3300" b="1" dirty="0" smtClean="0">
                <a:latin typeface="Times New Roman"/>
                <a:cs typeface="Times New Roman"/>
              </a:rPr>
              <a:t>other boys like him.</a:t>
            </a:r>
          </a:p>
        </p:txBody>
      </p:sp>
      <p:sp>
        <p:nvSpPr>
          <p:cNvPr id="7" name="TextBox 6"/>
          <p:cNvSpPr txBox="1"/>
          <p:nvPr/>
        </p:nvSpPr>
        <p:spPr>
          <a:xfrm>
            <a:off x="7696200" y="6078379"/>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sp>
        <p:nvSpPr>
          <p:cNvPr id="14" name="TextBox 13"/>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11 - 12</a:t>
            </a:r>
          </a:p>
        </p:txBody>
      </p:sp>
      <p:sp>
        <p:nvSpPr>
          <p:cNvPr id="15" name="TextBox 14"/>
          <p:cNvSpPr txBox="1"/>
          <p:nvPr/>
        </p:nvSpPr>
        <p:spPr>
          <a:xfrm>
            <a:off x="467544" y="1090771"/>
            <a:ext cx="8305800" cy="754053"/>
          </a:xfrm>
          <a:prstGeom prst="rect">
            <a:avLst/>
          </a:prstGeom>
          <a:noFill/>
        </p:spPr>
        <p:txBody>
          <a:bodyPr wrap="square" rtlCol="0">
            <a:spAutoFit/>
          </a:bodyPr>
          <a:lstStyle/>
          <a:p>
            <a:pPr algn="ctr"/>
            <a:r>
              <a:rPr lang="en-US" sz="4300" b="1" dirty="0" smtClean="0">
                <a:solidFill>
                  <a:srgbClr val="0000AD"/>
                </a:solidFill>
                <a:latin typeface="Times New Roman"/>
                <a:cs typeface="Times New Roman"/>
              </a:rPr>
              <a:t>THEME: ACTIONS VS. WORDS</a:t>
            </a:r>
            <a:endParaRPr lang="en-US" sz="4300" dirty="0" smtClean="0">
              <a:solidFill>
                <a:srgbClr val="0000AD"/>
              </a:solidFill>
              <a:latin typeface="Times New Roman"/>
              <a:cs typeface="Times New Roman"/>
            </a:endParaRPr>
          </a:p>
        </p:txBody>
      </p:sp>
      <p:pic>
        <p:nvPicPr>
          <p:cNvPr id="2" name="Picture 1"/>
          <p:cNvPicPr>
            <a:picLocks noChangeAspect="1"/>
          </p:cNvPicPr>
          <p:nvPr/>
        </p:nvPicPr>
        <p:blipFill>
          <a:blip r:embed="rId3"/>
          <a:stretch>
            <a:fillRect/>
          </a:stretch>
        </p:blipFill>
        <p:spPr>
          <a:xfrm>
            <a:off x="5566685" y="1279001"/>
            <a:ext cx="3577315" cy="498870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63404" tIns="31702" rIns="63404" bIns="31702" rtlCol="0" anchor="ctr"/>
          <a:lstStyle/>
          <a:p>
            <a:pPr algn="ctr"/>
            <a:endParaRPr lang="en-US"/>
          </a:p>
        </p:txBody>
      </p:sp>
      <p:sp>
        <p:nvSpPr>
          <p:cNvPr id="10" name="Rectangle 9"/>
          <p:cNvSpPr/>
          <p:nvPr/>
        </p:nvSpPr>
        <p:spPr>
          <a:xfrm>
            <a:off x="450509" y="363682"/>
            <a:ext cx="8296507" cy="6182591"/>
          </a:xfrm>
          <a:prstGeom prst="rect">
            <a:avLst/>
          </a:prstGeom>
          <a:solidFill>
            <a:schemeClr val="bg1"/>
          </a:solidFill>
          <a:ln w="190500">
            <a:solidFill>
              <a:srgbClr val="F3C153"/>
            </a:solidFill>
          </a:ln>
        </p:spPr>
        <p:style>
          <a:lnRef idx="1">
            <a:schemeClr val="accent1"/>
          </a:lnRef>
          <a:fillRef idx="3">
            <a:schemeClr val="accent1"/>
          </a:fillRef>
          <a:effectRef idx="2">
            <a:schemeClr val="accent1"/>
          </a:effectRef>
          <a:fontRef idx="minor">
            <a:schemeClr val="lt1"/>
          </a:fontRef>
        </p:style>
        <p:txBody>
          <a:bodyPr lIns="63404" tIns="31702" rIns="63404" bIns="31702" rtlCol="0" anchor="ctr"/>
          <a:lstStyle/>
          <a:p>
            <a:pPr algn="ctr"/>
            <a:endParaRPr lang="en-US" dirty="0"/>
          </a:p>
        </p:txBody>
      </p:sp>
      <p:sp>
        <p:nvSpPr>
          <p:cNvPr id="11" name="TextBox 10"/>
          <p:cNvSpPr txBox="1"/>
          <p:nvPr/>
        </p:nvSpPr>
        <p:spPr>
          <a:xfrm>
            <a:off x="152400" y="6574796"/>
            <a:ext cx="1219200" cy="261610"/>
          </a:xfrm>
          <a:prstGeom prst="rect">
            <a:avLst/>
          </a:prstGeom>
          <a:noFill/>
        </p:spPr>
        <p:txBody>
          <a:bodyPr wrap="square" lIns="91429" tIns="45714" rIns="91429" bIns="45714" rtlCol="0">
            <a:spAutoFit/>
          </a:bodyPr>
          <a:lstStyle/>
          <a:p>
            <a:r>
              <a:rPr lang="en-US" sz="1100" dirty="0">
                <a:solidFill>
                  <a:schemeClr val="bg1"/>
                </a:solidFill>
                <a:latin typeface="Times"/>
                <a:cs typeface="Times"/>
              </a:rPr>
              <a:t>© Presto Plans </a:t>
            </a:r>
          </a:p>
        </p:txBody>
      </p:sp>
      <p:sp>
        <p:nvSpPr>
          <p:cNvPr id="18" name="TextBox 17"/>
          <p:cNvSpPr txBox="1"/>
          <p:nvPr/>
        </p:nvSpPr>
        <p:spPr>
          <a:xfrm>
            <a:off x="490061" y="581411"/>
            <a:ext cx="8229600" cy="2554533"/>
          </a:xfrm>
          <a:prstGeom prst="rect">
            <a:avLst/>
          </a:prstGeom>
          <a:noFill/>
        </p:spPr>
        <p:txBody>
          <a:bodyPr wrap="square" lIns="91429" tIns="45714" rIns="91429" bIns="45714" rtlCol="0">
            <a:spAutoFit/>
          </a:bodyPr>
          <a:lstStyle/>
          <a:p>
            <a:pPr algn="ctr"/>
            <a:r>
              <a:rPr lang="en-US" sz="2000" b="1" dirty="0">
                <a:latin typeface="Times"/>
                <a:cs typeface="Times"/>
              </a:rPr>
              <a:t>The original purchaser of this document is granted permission to copy for teaching purposes only. If you are NOT the original purchaser, </a:t>
            </a:r>
          </a:p>
          <a:p>
            <a:pPr algn="ctr"/>
            <a:r>
              <a:rPr lang="en-US" sz="2000" b="1" dirty="0">
                <a:latin typeface="Times"/>
                <a:cs typeface="Times"/>
              </a:rPr>
              <a:t>please download the item from my store before making any copies.  Redistributing, editing, selling, or posting this item or any part </a:t>
            </a:r>
          </a:p>
          <a:p>
            <a:pPr algn="ctr"/>
            <a:r>
              <a:rPr lang="en-US" sz="2000" b="1" dirty="0">
                <a:latin typeface="Times"/>
                <a:cs typeface="Times"/>
              </a:rPr>
              <a:t>thereof on the Internet are strictly prohibited without first gaining permission from the author. Violations are subject to the penalties of </a:t>
            </a:r>
          </a:p>
          <a:p>
            <a:pPr algn="ctr"/>
            <a:r>
              <a:rPr lang="en-US" sz="2000" b="1" dirty="0">
                <a:latin typeface="Times"/>
                <a:cs typeface="Times"/>
              </a:rPr>
              <a:t>the Digital Millennium Copyright Act. Please contact me at </a:t>
            </a:r>
            <a:r>
              <a:rPr lang="en-US" sz="2000" b="1" u="sng" dirty="0">
                <a:latin typeface="Times"/>
                <a:cs typeface="Times"/>
                <a:hlinkClick r:id="rId3"/>
              </a:rPr>
              <a:t>prestoplans@gmail.com</a:t>
            </a:r>
            <a:r>
              <a:rPr lang="en-US" sz="2000" b="1" u="sng" dirty="0">
                <a:latin typeface="Times"/>
                <a:cs typeface="Times"/>
              </a:rPr>
              <a:t> </a:t>
            </a:r>
            <a:r>
              <a:rPr lang="en-US" sz="2000" b="1" dirty="0">
                <a:latin typeface="Times"/>
                <a:cs typeface="Times"/>
              </a:rPr>
              <a:t> if you wish you be granted special permission </a:t>
            </a:r>
          </a:p>
        </p:txBody>
      </p:sp>
      <p:pic>
        <p:nvPicPr>
          <p:cNvPr id="12" name="Picture 11" descr="logo2.fw.png">
            <a:hlinkClick r:id="rId4"/>
          </p:cNvPr>
          <p:cNvPicPr>
            <a:picLocks noChangeAspect="1"/>
          </p:cNvPicPr>
          <p:nvPr/>
        </p:nvPicPr>
        <p:blipFill>
          <a:blip r:embed="rId5"/>
          <a:stretch>
            <a:fillRect/>
          </a:stretch>
        </p:blipFill>
        <p:spPr>
          <a:xfrm>
            <a:off x="3733800" y="3276600"/>
            <a:ext cx="2362200" cy="2246972"/>
          </a:xfrm>
          <a:prstGeom prst="rect">
            <a:avLst/>
          </a:prstGeom>
        </p:spPr>
      </p:pic>
      <p:sp>
        <p:nvSpPr>
          <p:cNvPr id="16" name="TextBox 15"/>
          <p:cNvSpPr txBox="1"/>
          <p:nvPr/>
        </p:nvSpPr>
        <p:spPr>
          <a:xfrm>
            <a:off x="443444" y="5502296"/>
            <a:ext cx="8167157" cy="1508105"/>
          </a:xfrm>
          <a:prstGeom prst="rect">
            <a:avLst/>
          </a:prstGeom>
          <a:noFill/>
        </p:spPr>
        <p:txBody>
          <a:bodyPr wrap="square" lIns="91429" tIns="45714" rIns="91429" bIns="45714" rtlCol="0">
            <a:spAutoFit/>
          </a:bodyPr>
          <a:lstStyle/>
          <a:p>
            <a:pPr algn="ctr"/>
            <a:r>
              <a:rPr lang="en-US" sz="2400" dirty="0">
                <a:latin typeface="Times"/>
                <a:cs typeface="Times"/>
              </a:rPr>
              <a:t>You can visit my store at </a:t>
            </a:r>
          </a:p>
          <a:p>
            <a:pPr algn="ctr"/>
            <a:r>
              <a:rPr lang="en-US" sz="2000" dirty="0">
                <a:latin typeface="Times"/>
                <a:cs typeface="Times"/>
                <a:hlinkClick r:id="rId4"/>
              </a:rPr>
              <a:t>http://www.teacherspayteachers.com/Store/Presto-Plans</a:t>
            </a:r>
            <a:endParaRPr lang="en-US" sz="2000" dirty="0">
              <a:latin typeface="Times"/>
              <a:cs typeface="Times"/>
            </a:endParaRPr>
          </a:p>
          <a:p>
            <a:pPr algn="ctr"/>
            <a:endParaRPr lang="en-US" sz="2400" dirty="0">
              <a:latin typeface="Times New Roman"/>
              <a:cs typeface="Times New Roman"/>
            </a:endParaRPr>
          </a:p>
          <a:p>
            <a:pPr algn="ctr"/>
            <a:r>
              <a:rPr lang="en-US" sz="2400" dirty="0">
                <a:latin typeface="Times New Roman"/>
                <a:cs typeface="Times New Roman"/>
              </a:rPr>
              <a:t> </a:t>
            </a:r>
          </a:p>
        </p:txBody>
      </p:sp>
    </p:spTree>
    <p:extLst>
      <p:ext uri="{BB962C8B-B14F-4D97-AF65-F5344CB8AC3E}">
        <p14:creationId xmlns:p14="http://schemas.microsoft.com/office/powerpoint/2010/main" val="1942101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2400" y="152400"/>
            <a:ext cx="8839200" cy="6634554"/>
            <a:chOff x="152400" y="152400"/>
            <a:chExt cx="8839200" cy="6634554"/>
          </a:xfrm>
        </p:grpSpPr>
        <p:sp>
          <p:nvSpPr>
            <p:cNvPr id="11" name="Rectangle 10"/>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467544" y="1752600"/>
            <a:ext cx="8295456" cy="4635115"/>
          </a:xfrm>
          <a:prstGeom prst="rect">
            <a:avLst/>
          </a:prstGeom>
          <a:noFill/>
        </p:spPr>
        <p:txBody>
          <a:bodyPr wrap="square" rtlCol="0">
            <a:spAutoFit/>
          </a:bodyPr>
          <a:lstStyle/>
          <a:p>
            <a:pPr>
              <a:lnSpc>
                <a:spcPct val="110000"/>
              </a:lnSpc>
            </a:pPr>
            <a:r>
              <a:rPr lang="en-US" sz="2800" b="1" dirty="0" smtClean="0">
                <a:latin typeface="Times New Roman"/>
                <a:cs typeface="Times New Roman"/>
              </a:rPr>
              <a:t>Although there is a strict divide between the greasers and the socs, it is clear that Hinton does not believe the group defines each individual.  For example, Ponyboy is a greaser, but he does not fit the role of a tough gang member.  He enjoys nature, </a:t>
            </a:r>
          </a:p>
          <a:p>
            <a:pPr>
              <a:lnSpc>
                <a:spcPct val="110000"/>
              </a:lnSpc>
            </a:pPr>
            <a:r>
              <a:rPr lang="en-US" sz="2800" b="1" dirty="0" smtClean="0">
                <a:latin typeface="Times New Roman"/>
                <a:cs typeface="Times New Roman"/>
              </a:rPr>
              <a:t>reading, and staying out of trouble.  </a:t>
            </a:r>
          </a:p>
          <a:p>
            <a:pPr>
              <a:lnSpc>
                <a:spcPct val="110000"/>
              </a:lnSpc>
            </a:pPr>
            <a:r>
              <a:rPr lang="en-US" sz="2800" b="1" dirty="0" smtClean="0">
                <a:latin typeface="Times New Roman"/>
                <a:cs typeface="Times New Roman"/>
              </a:rPr>
              <a:t>Also Cherry Valance does not play </a:t>
            </a:r>
          </a:p>
          <a:p>
            <a:pPr>
              <a:lnSpc>
                <a:spcPct val="110000"/>
              </a:lnSpc>
            </a:pPr>
            <a:r>
              <a:rPr lang="en-US" sz="2800" b="1" dirty="0" smtClean="0">
                <a:latin typeface="Times New Roman"/>
                <a:cs typeface="Times New Roman"/>
              </a:rPr>
              <a:t>the ‘spoiled rich’ character role.  </a:t>
            </a:r>
          </a:p>
          <a:p>
            <a:pPr>
              <a:lnSpc>
                <a:spcPct val="110000"/>
              </a:lnSpc>
            </a:pPr>
            <a:r>
              <a:rPr lang="en-US" sz="2800" b="1" dirty="0" smtClean="0">
                <a:latin typeface="Times New Roman"/>
                <a:cs typeface="Times New Roman"/>
              </a:rPr>
              <a:t>She is sympathetic and warm.</a:t>
            </a:r>
          </a:p>
          <a:p>
            <a:endParaRPr lang="en-US" dirty="0"/>
          </a:p>
        </p:txBody>
      </p:sp>
      <p:sp>
        <p:nvSpPr>
          <p:cNvPr id="9" name="TextBox 8"/>
          <p:cNvSpPr txBox="1"/>
          <p:nvPr/>
        </p:nvSpPr>
        <p:spPr>
          <a:xfrm>
            <a:off x="7696200" y="6154579"/>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sp>
        <p:nvSpPr>
          <p:cNvPr id="14" name="TextBox 13"/>
          <p:cNvSpPr txBox="1"/>
          <p:nvPr/>
        </p:nvSpPr>
        <p:spPr>
          <a:xfrm>
            <a:off x="467544" y="919173"/>
            <a:ext cx="8305800" cy="1000274"/>
          </a:xfrm>
          <a:prstGeom prst="rect">
            <a:avLst/>
          </a:prstGeom>
          <a:noFill/>
        </p:spPr>
        <p:txBody>
          <a:bodyPr wrap="square" rtlCol="0">
            <a:spAutoFit/>
          </a:bodyPr>
          <a:lstStyle/>
          <a:p>
            <a:pPr algn="ctr"/>
            <a:r>
              <a:rPr lang="en-US" sz="5900" b="1" dirty="0" smtClean="0">
                <a:solidFill>
                  <a:srgbClr val="0000AD"/>
                </a:solidFill>
                <a:latin typeface="Times New Roman"/>
                <a:cs typeface="Times New Roman"/>
              </a:rPr>
              <a:t>CHARACTERIZATION</a:t>
            </a:r>
            <a:endParaRPr lang="en-US" sz="5900" dirty="0" smtClean="0">
              <a:solidFill>
                <a:srgbClr val="0000AD"/>
              </a:solidFill>
              <a:latin typeface="Times New Roman"/>
              <a:cs typeface="Times New Roman"/>
            </a:endParaRPr>
          </a:p>
        </p:txBody>
      </p:sp>
      <p:sp>
        <p:nvSpPr>
          <p:cNvPr id="15" name="TextBox 14"/>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1 - 2</a:t>
            </a:r>
          </a:p>
        </p:txBody>
      </p:sp>
      <p:pic>
        <p:nvPicPr>
          <p:cNvPr id="2" name="Picture 1"/>
          <p:cNvPicPr>
            <a:picLocks noChangeAspect="1"/>
          </p:cNvPicPr>
          <p:nvPr/>
        </p:nvPicPr>
        <p:blipFill>
          <a:blip r:embed="rId3"/>
          <a:stretch>
            <a:fillRect/>
          </a:stretch>
        </p:blipFill>
        <p:spPr>
          <a:xfrm flipH="1">
            <a:off x="4679692" y="3284984"/>
            <a:ext cx="4500819" cy="410445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2400" y="152400"/>
            <a:ext cx="8839200" cy="6634554"/>
            <a:chOff x="152400" y="152400"/>
            <a:chExt cx="8839200" cy="6634554"/>
          </a:xfrm>
        </p:grpSpPr>
        <p:sp>
          <p:nvSpPr>
            <p:cNvPr id="11" name="Rectangle 10"/>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539552" y="1772816"/>
            <a:ext cx="8147248" cy="4552015"/>
          </a:xfrm>
          <a:prstGeom prst="rect">
            <a:avLst/>
          </a:prstGeom>
          <a:noFill/>
        </p:spPr>
        <p:txBody>
          <a:bodyPr wrap="square" rtlCol="0">
            <a:spAutoFit/>
          </a:bodyPr>
          <a:lstStyle/>
          <a:p>
            <a:pPr>
              <a:lnSpc>
                <a:spcPct val="120000"/>
              </a:lnSpc>
            </a:pPr>
            <a:r>
              <a:rPr lang="en-US" sz="2800" b="1" dirty="0" err="1" smtClean="0">
                <a:latin typeface="Times New Roman"/>
                <a:cs typeface="Times New Roman"/>
              </a:rPr>
              <a:t>Darry</a:t>
            </a:r>
            <a:r>
              <a:rPr lang="en-US" sz="2800" b="1" dirty="0" smtClean="0">
                <a:latin typeface="Times New Roman"/>
                <a:cs typeface="Times New Roman"/>
              </a:rPr>
              <a:t> is presented as the group leader in these chapters.  He has been forced to sacrifice his education and take on the role of provider after the death of his parents.  Although the </a:t>
            </a:r>
          </a:p>
          <a:p>
            <a:pPr>
              <a:lnSpc>
                <a:spcPct val="120000"/>
              </a:lnSpc>
            </a:pPr>
            <a:r>
              <a:rPr lang="en-US" sz="2800" b="1" dirty="0" smtClean="0">
                <a:latin typeface="Times New Roman"/>
                <a:cs typeface="Times New Roman"/>
              </a:rPr>
              <a:t>greasers are portrayed as a tough </a:t>
            </a:r>
          </a:p>
          <a:p>
            <a:pPr>
              <a:lnSpc>
                <a:spcPct val="120000"/>
              </a:lnSpc>
            </a:pPr>
            <a:r>
              <a:rPr lang="en-US" sz="2800" b="1" dirty="0" smtClean="0">
                <a:latin typeface="Times New Roman"/>
                <a:cs typeface="Times New Roman"/>
              </a:rPr>
              <a:t>street gang, they have a strong </a:t>
            </a:r>
          </a:p>
          <a:p>
            <a:pPr>
              <a:lnSpc>
                <a:spcPct val="120000"/>
              </a:lnSpc>
            </a:pPr>
            <a:r>
              <a:rPr lang="en-US" sz="2800" b="1" dirty="0" smtClean="0">
                <a:latin typeface="Times New Roman"/>
                <a:cs typeface="Times New Roman"/>
              </a:rPr>
              <a:t>moral compass, and their loyalty </a:t>
            </a:r>
          </a:p>
          <a:p>
            <a:pPr>
              <a:lnSpc>
                <a:spcPct val="120000"/>
              </a:lnSpc>
            </a:pPr>
            <a:r>
              <a:rPr lang="en-US" sz="2800" b="1" dirty="0" smtClean="0">
                <a:latin typeface="Times New Roman"/>
                <a:cs typeface="Times New Roman"/>
              </a:rPr>
              <a:t>to each other is already made clear. </a:t>
            </a:r>
          </a:p>
          <a:p>
            <a:pPr>
              <a:lnSpc>
                <a:spcPct val="120000"/>
              </a:lnSpc>
            </a:pPr>
            <a:endParaRPr lang="en-US" dirty="0"/>
          </a:p>
        </p:txBody>
      </p:sp>
      <p:pic>
        <p:nvPicPr>
          <p:cNvPr id="7" name="Picture 6" descr="3.jpg"/>
          <p:cNvPicPr>
            <a:picLocks noChangeAspect="1"/>
          </p:cNvPicPr>
          <p:nvPr/>
        </p:nvPicPr>
        <p:blipFill>
          <a:blip r:embed="rId3"/>
          <a:stretch>
            <a:fillRect/>
          </a:stretch>
        </p:blipFill>
        <p:spPr>
          <a:xfrm>
            <a:off x="5652120" y="3369584"/>
            <a:ext cx="3133155" cy="3011744"/>
          </a:xfrm>
          <a:prstGeom prst="rect">
            <a:avLst/>
          </a:prstGeom>
        </p:spPr>
      </p:pic>
      <p:sp>
        <p:nvSpPr>
          <p:cNvPr id="9" name="TextBox 8"/>
          <p:cNvSpPr txBox="1"/>
          <p:nvPr/>
        </p:nvSpPr>
        <p:spPr>
          <a:xfrm>
            <a:off x="7696200" y="6078379"/>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sp>
        <p:nvSpPr>
          <p:cNvPr id="14" name="TextBox 13"/>
          <p:cNvSpPr txBox="1"/>
          <p:nvPr/>
        </p:nvSpPr>
        <p:spPr>
          <a:xfrm>
            <a:off x="467544" y="919173"/>
            <a:ext cx="8305800" cy="1000274"/>
          </a:xfrm>
          <a:prstGeom prst="rect">
            <a:avLst/>
          </a:prstGeom>
          <a:noFill/>
        </p:spPr>
        <p:txBody>
          <a:bodyPr wrap="square" rtlCol="0">
            <a:spAutoFit/>
          </a:bodyPr>
          <a:lstStyle/>
          <a:p>
            <a:pPr algn="ctr"/>
            <a:r>
              <a:rPr lang="en-US" sz="5900" b="1" dirty="0" smtClean="0">
                <a:solidFill>
                  <a:srgbClr val="0000AD"/>
                </a:solidFill>
                <a:latin typeface="Times New Roman"/>
                <a:cs typeface="Times New Roman"/>
              </a:rPr>
              <a:t>CHARACTERIZATION</a:t>
            </a:r>
            <a:endParaRPr lang="en-US" sz="5900" dirty="0" smtClean="0">
              <a:solidFill>
                <a:srgbClr val="0000AD"/>
              </a:solidFill>
              <a:latin typeface="Times New Roman"/>
              <a:cs typeface="Times New Roman"/>
            </a:endParaRPr>
          </a:p>
        </p:txBody>
      </p:sp>
      <p:sp>
        <p:nvSpPr>
          <p:cNvPr id="15" name="TextBox 14"/>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1 - 2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52400" y="152400"/>
            <a:ext cx="8839200" cy="6634554"/>
            <a:chOff x="152400" y="152400"/>
            <a:chExt cx="8839200" cy="6634554"/>
          </a:xfrm>
        </p:grpSpPr>
        <p:sp>
          <p:nvSpPr>
            <p:cNvPr id="13" name="Rectangle 12"/>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4" name="Rectangle 13"/>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5" name="TextBox 14"/>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6" name="TextBox 5"/>
          <p:cNvSpPr txBox="1"/>
          <p:nvPr/>
        </p:nvSpPr>
        <p:spPr>
          <a:xfrm>
            <a:off x="533400" y="1052736"/>
            <a:ext cx="8305800" cy="1154675"/>
          </a:xfrm>
          <a:prstGeom prst="rect">
            <a:avLst/>
          </a:prstGeom>
          <a:noFill/>
        </p:spPr>
        <p:txBody>
          <a:bodyPr wrap="square" rtlCol="0">
            <a:spAutoFit/>
          </a:bodyPr>
          <a:lstStyle/>
          <a:p>
            <a:pPr algn="ctr">
              <a:lnSpc>
                <a:spcPct val="90000"/>
              </a:lnSpc>
            </a:pPr>
            <a:r>
              <a:rPr lang="en-US" sz="3800" b="1" dirty="0" smtClean="0">
                <a:solidFill>
                  <a:srgbClr val="0000AD"/>
                </a:solidFill>
                <a:latin typeface="Times New Roman"/>
                <a:cs typeface="Times New Roman"/>
              </a:rPr>
              <a:t>Important Ideas: Similarities Between Members Of Different social Classes </a:t>
            </a:r>
            <a:endParaRPr lang="en-US" sz="3800" dirty="0" smtClean="0">
              <a:solidFill>
                <a:srgbClr val="0000AD"/>
              </a:solidFill>
              <a:latin typeface="Times New Roman"/>
              <a:cs typeface="Times New Roman"/>
            </a:endParaRPr>
          </a:p>
        </p:txBody>
      </p:sp>
      <p:sp>
        <p:nvSpPr>
          <p:cNvPr id="8" name="TextBox 7"/>
          <p:cNvSpPr txBox="1"/>
          <p:nvPr/>
        </p:nvSpPr>
        <p:spPr>
          <a:xfrm>
            <a:off x="323528" y="2132856"/>
            <a:ext cx="8458200" cy="2523768"/>
          </a:xfrm>
          <a:prstGeom prst="rect">
            <a:avLst/>
          </a:prstGeom>
          <a:noFill/>
        </p:spPr>
        <p:txBody>
          <a:bodyPr wrap="square" rtlCol="0">
            <a:spAutoFit/>
          </a:bodyPr>
          <a:lstStyle/>
          <a:p>
            <a:pPr algn="ctr"/>
            <a:r>
              <a:rPr lang="en-US" sz="2000" b="1" dirty="0" smtClean="0">
                <a:latin typeface="Times New Roman"/>
                <a:cs typeface="Times New Roman"/>
              </a:rPr>
              <a:t>Although there is constant conflict between the socs and the greasers, Hinton begins to show that the two groups are not as different as they appear.  We see that both groups are capable of committing crimes from the socs attempting to jump Ponyboy, to Dally slashing Tim’s tires.  However, we also see that both groups can be sympathetic, warm, caring, and well-rounded.  Ponyboy shows an interest in reading and nature, while Cherry’s positive interactions with Ponyboy puts a more positive face on the socs.  </a:t>
            </a:r>
          </a:p>
          <a:p>
            <a:endParaRPr lang="en-US" dirty="0"/>
          </a:p>
        </p:txBody>
      </p:sp>
      <p:pic>
        <p:nvPicPr>
          <p:cNvPr id="7" name="Picture 6" descr="4.jpg"/>
          <p:cNvPicPr>
            <a:picLocks noChangeAspect="1"/>
          </p:cNvPicPr>
          <p:nvPr/>
        </p:nvPicPr>
        <p:blipFill>
          <a:blip r:embed="rId3"/>
          <a:stretch>
            <a:fillRect/>
          </a:stretch>
        </p:blipFill>
        <p:spPr>
          <a:xfrm>
            <a:off x="3155504" y="4529658"/>
            <a:ext cx="2856656" cy="2142492"/>
          </a:xfrm>
          <a:prstGeom prst="rect">
            <a:avLst/>
          </a:prstGeom>
        </p:spPr>
      </p:pic>
      <p:pic>
        <p:nvPicPr>
          <p:cNvPr id="9" name="Picture 8" descr="5.jpg"/>
          <p:cNvPicPr>
            <a:picLocks noChangeAspect="1"/>
          </p:cNvPicPr>
          <p:nvPr/>
        </p:nvPicPr>
        <p:blipFill>
          <a:blip r:embed="rId4"/>
          <a:stretch>
            <a:fillRect/>
          </a:stretch>
        </p:blipFill>
        <p:spPr>
          <a:xfrm rot="20545536">
            <a:off x="185708" y="3891529"/>
            <a:ext cx="3059667" cy="3059667"/>
          </a:xfrm>
          <a:prstGeom prst="rect">
            <a:avLst/>
          </a:prstGeom>
        </p:spPr>
      </p:pic>
      <p:pic>
        <p:nvPicPr>
          <p:cNvPr id="10" name="Picture 9" descr="6.jpg"/>
          <p:cNvPicPr>
            <a:picLocks noChangeAspect="1"/>
          </p:cNvPicPr>
          <p:nvPr/>
        </p:nvPicPr>
        <p:blipFill>
          <a:blip r:embed="rId5"/>
          <a:stretch>
            <a:fillRect/>
          </a:stretch>
        </p:blipFill>
        <p:spPr>
          <a:xfrm>
            <a:off x="6571421" y="4365914"/>
            <a:ext cx="1921893" cy="2159430"/>
          </a:xfrm>
          <a:prstGeom prst="rect">
            <a:avLst/>
          </a:prstGeom>
        </p:spPr>
      </p:pic>
      <p:sp>
        <p:nvSpPr>
          <p:cNvPr id="11" name="TextBox 10"/>
          <p:cNvSpPr txBox="1"/>
          <p:nvPr/>
        </p:nvSpPr>
        <p:spPr>
          <a:xfrm>
            <a:off x="7772400" y="6078379"/>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sp>
        <p:nvSpPr>
          <p:cNvPr id="17" name="TextBox 16"/>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1 - 2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52400" y="152400"/>
            <a:ext cx="8839200" cy="6634554"/>
            <a:chOff x="152400" y="152400"/>
            <a:chExt cx="8839200" cy="6634554"/>
          </a:xfrm>
        </p:grpSpPr>
        <p:sp>
          <p:nvSpPr>
            <p:cNvPr id="12" name="Rectangle 11"/>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3" name="Rectangle 12"/>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TextBox 13"/>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442664" y="1698481"/>
            <a:ext cx="8305800" cy="2954655"/>
          </a:xfrm>
          <a:prstGeom prst="rect">
            <a:avLst/>
          </a:prstGeom>
          <a:noFill/>
        </p:spPr>
        <p:txBody>
          <a:bodyPr wrap="square" rtlCol="0">
            <a:spAutoFit/>
          </a:bodyPr>
          <a:lstStyle/>
          <a:p>
            <a:pPr algn="ctr"/>
            <a:r>
              <a:rPr lang="en-US" sz="2400" b="1" dirty="0" smtClean="0">
                <a:latin typeface="Times New Roman"/>
                <a:cs typeface="Times New Roman"/>
              </a:rPr>
              <a:t>In these chapters, Hinton suggests that male-female friendships between the socs and greasers are more likely to remain peaceful.   The male-male encounters in these chapters result in violence, while the male-female interactions are positive.  This demonstrates the strong masculine bond felt between the members of each group, but also the strong masculine rivalry between the greaser and soc males.</a:t>
            </a:r>
          </a:p>
          <a:p>
            <a:endParaRPr lang="en-US" dirty="0"/>
          </a:p>
        </p:txBody>
      </p:sp>
      <p:pic>
        <p:nvPicPr>
          <p:cNvPr id="7" name="Picture 6" descr="7.jpg"/>
          <p:cNvPicPr>
            <a:picLocks noChangeAspect="1"/>
          </p:cNvPicPr>
          <p:nvPr/>
        </p:nvPicPr>
        <p:blipFill>
          <a:blip r:embed="rId3"/>
          <a:stretch>
            <a:fillRect/>
          </a:stretch>
        </p:blipFill>
        <p:spPr>
          <a:xfrm>
            <a:off x="1691680" y="4370784"/>
            <a:ext cx="2427744" cy="2427744"/>
          </a:xfrm>
          <a:prstGeom prst="rect">
            <a:avLst/>
          </a:prstGeom>
        </p:spPr>
      </p:pic>
      <p:pic>
        <p:nvPicPr>
          <p:cNvPr id="9" name="Picture 8" descr="8.jpg"/>
          <p:cNvPicPr>
            <a:picLocks noChangeAspect="1"/>
          </p:cNvPicPr>
          <p:nvPr/>
        </p:nvPicPr>
        <p:blipFill>
          <a:blip r:embed="rId4"/>
          <a:stretch>
            <a:fillRect/>
          </a:stretch>
        </p:blipFill>
        <p:spPr>
          <a:xfrm>
            <a:off x="4729024" y="4370784"/>
            <a:ext cx="2514600" cy="2514600"/>
          </a:xfrm>
          <a:prstGeom prst="rect">
            <a:avLst/>
          </a:prstGeom>
        </p:spPr>
      </p:pic>
      <p:sp>
        <p:nvSpPr>
          <p:cNvPr id="10" name="TextBox 9"/>
          <p:cNvSpPr txBox="1"/>
          <p:nvPr/>
        </p:nvSpPr>
        <p:spPr>
          <a:xfrm>
            <a:off x="7696200" y="6078379"/>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sp>
        <p:nvSpPr>
          <p:cNvPr id="15" name="TextBox 14"/>
          <p:cNvSpPr txBox="1"/>
          <p:nvPr/>
        </p:nvSpPr>
        <p:spPr>
          <a:xfrm>
            <a:off x="467544" y="919173"/>
            <a:ext cx="8305800" cy="1000274"/>
          </a:xfrm>
          <a:prstGeom prst="rect">
            <a:avLst/>
          </a:prstGeom>
          <a:noFill/>
        </p:spPr>
        <p:txBody>
          <a:bodyPr wrap="square" rtlCol="0">
            <a:spAutoFit/>
          </a:bodyPr>
          <a:lstStyle/>
          <a:p>
            <a:pPr algn="ctr"/>
            <a:r>
              <a:rPr lang="en-US" sz="5900" b="1" dirty="0" smtClean="0">
                <a:solidFill>
                  <a:srgbClr val="0000AD"/>
                </a:solidFill>
                <a:latin typeface="Times New Roman"/>
                <a:cs typeface="Times New Roman"/>
              </a:rPr>
              <a:t>THEME: GENDER</a:t>
            </a:r>
            <a:endParaRPr lang="en-US" sz="5900" dirty="0" smtClean="0">
              <a:solidFill>
                <a:srgbClr val="0000AD"/>
              </a:solidFill>
              <a:latin typeface="Times New Roman"/>
              <a:cs typeface="Times New Roman"/>
            </a:endParaRPr>
          </a:p>
        </p:txBody>
      </p:sp>
      <p:sp>
        <p:nvSpPr>
          <p:cNvPr id="16" name="TextBox 15"/>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1 - 2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jpg"/>
          <p:cNvPicPr>
            <a:picLocks noChangeAspect="1"/>
          </p:cNvPicPr>
          <p:nvPr/>
        </p:nvPicPr>
        <p:blipFill>
          <a:blip r:embed="rId3"/>
          <a:stretch>
            <a:fillRect/>
          </a:stretch>
        </p:blipFill>
        <p:spPr>
          <a:xfrm>
            <a:off x="5436096" y="2935560"/>
            <a:ext cx="3733800" cy="3733800"/>
          </a:xfrm>
          <a:prstGeom prst="rect">
            <a:avLst/>
          </a:prstGeom>
        </p:spPr>
      </p:pic>
      <p:grpSp>
        <p:nvGrpSpPr>
          <p:cNvPr id="10" name="Group 9"/>
          <p:cNvGrpSpPr/>
          <p:nvPr/>
        </p:nvGrpSpPr>
        <p:grpSpPr>
          <a:xfrm>
            <a:off x="152400" y="152400"/>
            <a:ext cx="8839200" cy="6634554"/>
            <a:chOff x="152400" y="152400"/>
            <a:chExt cx="8839200" cy="6634554"/>
          </a:xfrm>
        </p:grpSpPr>
        <p:sp>
          <p:nvSpPr>
            <p:cNvPr id="11" name="Rectangle 10"/>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467544" y="1701963"/>
            <a:ext cx="8295456" cy="4678204"/>
          </a:xfrm>
          <a:prstGeom prst="rect">
            <a:avLst/>
          </a:prstGeom>
          <a:noFill/>
        </p:spPr>
        <p:txBody>
          <a:bodyPr wrap="square" rtlCol="0">
            <a:spAutoFit/>
          </a:bodyPr>
          <a:lstStyle/>
          <a:p>
            <a:r>
              <a:rPr lang="en-US" sz="2800" b="1" dirty="0" smtClean="0">
                <a:latin typeface="Times New Roman"/>
                <a:cs typeface="Times New Roman"/>
              </a:rPr>
              <a:t>In these chapters, Hinton suggests that male-female friendships between the socs and greasers are more likely to remain peaceful.   The male-male encounters in these chapters result in violence, </a:t>
            </a:r>
          </a:p>
          <a:p>
            <a:r>
              <a:rPr lang="en-US" sz="2800" b="1" dirty="0" smtClean="0">
                <a:latin typeface="Times New Roman"/>
                <a:cs typeface="Times New Roman"/>
              </a:rPr>
              <a:t>while the male-female interactions are </a:t>
            </a:r>
          </a:p>
          <a:p>
            <a:r>
              <a:rPr lang="en-US" sz="2800" b="1" dirty="0" smtClean="0">
                <a:latin typeface="Times New Roman"/>
                <a:cs typeface="Times New Roman"/>
              </a:rPr>
              <a:t>positive.  This demonstrates the strong </a:t>
            </a:r>
          </a:p>
          <a:p>
            <a:r>
              <a:rPr lang="en-US" sz="2800" b="1" dirty="0" smtClean="0">
                <a:latin typeface="Times New Roman"/>
                <a:cs typeface="Times New Roman"/>
              </a:rPr>
              <a:t>masculine bond felt between the </a:t>
            </a:r>
          </a:p>
          <a:p>
            <a:r>
              <a:rPr lang="en-US" sz="2800" b="1" dirty="0" smtClean="0">
                <a:latin typeface="Times New Roman"/>
                <a:cs typeface="Times New Roman"/>
              </a:rPr>
              <a:t>members of each group, but also the </a:t>
            </a:r>
          </a:p>
          <a:p>
            <a:r>
              <a:rPr lang="en-US" sz="2800" b="1" dirty="0" smtClean="0">
                <a:latin typeface="Times New Roman"/>
                <a:cs typeface="Times New Roman"/>
              </a:rPr>
              <a:t>strong masculine rivalry between the </a:t>
            </a:r>
          </a:p>
          <a:p>
            <a:r>
              <a:rPr lang="en-US" sz="2800" b="1" dirty="0" smtClean="0">
                <a:latin typeface="Times New Roman"/>
                <a:cs typeface="Times New Roman"/>
              </a:rPr>
              <a:t>greaser and soc males.</a:t>
            </a:r>
          </a:p>
          <a:p>
            <a:endParaRPr lang="en-US" dirty="0"/>
          </a:p>
        </p:txBody>
      </p:sp>
      <p:sp>
        <p:nvSpPr>
          <p:cNvPr id="9" name="TextBox 8"/>
          <p:cNvSpPr txBox="1"/>
          <p:nvPr/>
        </p:nvSpPr>
        <p:spPr>
          <a:xfrm>
            <a:off x="4191000" y="6078379"/>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sp>
        <p:nvSpPr>
          <p:cNvPr id="16" name="TextBox 15"/>
          <p:cNvSpPr txBox="1"/>
          <p:nvPr/>
        </p:nvSpPr>
        <p:spPr>
          <a:xfrm>
            <a:off x="467544" y="919173"/>
            <a:ext cx="8305800" cy="1000274"/>
          </a:xfrm>
          <a:prstGeom prst="rect">
            <a:avLst/>
          </a:prstGeom>
          <a:noFill/>
        </p:spPr>
        <p:txBody>
          <a:bodyPr wrap="square" rtlCol="0">
            <a:spAutoFit/>
          </a:bodyPr>
          <a:lstStyle/>
          <a:p>
            <a:pPr algn="ctr"/>
            <a:r>
              <a:rPr lang="en-US" sz="5900" b="1" dirty="0" smtClean="0">
                <a:solidFill>
                  <a:srgbClr val="0000AD"/>
                </a:solidFill>
                <a:latin typeface="Times New Roman"/>
                <a:cs typeface="Times New Roman"/>
              </a:rPr>
              <a:t>THEME: GENDER</a:t>
            </a:r>
            <a:endParaRPr lang="en-US" sz="5900" dirty="0" smtClean="0">
              <a:solidFill>
                <a:srgbClr val="0000AD"/>
              </a:solidFill>
              <a:latin typeface="Times New Roman"/>
              <a:cs typeface="Times New Roman"/>
            </a:endParaRPr>
          </a:p>
        </p:txBody>
      </p:sp>
      <p:sp>
        <p:nvSpPr>
          <p:cNvPr id="17" name="TextBox 16"/>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1 - 2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jpg"/>
          <p:cNvPicPr>
            <a:picLocks noChangeAspect="1"/>
          </p:cNvPicPr>
          <p:nvPr/>
        </p:nvPicPr>
        <p:blipFill>
          <a:blip r:embed="rId3"/>
          <a:stretch>
            <a:fillRect/>
          </a:stretch>
        </p:blipFill>
        <p:spPr>
          <a:xfrm>
            <a:off x="3779912" y="4221088"/>
            <a:ext cx="4917394" cy="2079841"/>
          </a:xfrm>
          <a:prstGeom prst="rect">
            <a:avLst/>
          </a:prstGeom>
        </p:spPr>
      </p:pic>
      <p:grpSp>
        <p:nvGrpSpPr>
          <p:cNvPr id="10" name="Group 9"/>
          <p:cNvGrpSpPr/>
          <p:nvPr/>
        </p:nvGrpSpPr>
        <p:grpSpPr>
          <a:xfrm>
            <a:off x="152400" y="152400"/>
            <a:ext cx="8839200" cy="6634554"/>
            <a:chOff x="152400" y="152400"/>
            <a:chExt cx="8839200" cy="6634554"/>
          </a:xfrm>
        </p:grpSpPr>
        <p:sp>
          <p:nvSpPr>
            <p:cNvPr id="11" name="Rectangle 10"/>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609600" y="1772816"/>
            <a:ext cx="8077200" cy="4324261"/>
          </a:xfrm>
          <a:prstGeom prst="rect">
            <a:avLst/>
          </a:prstGeom>
          <a:noFill/>
        </p:spPr>
        <p:txBody>
          <a:bodyPr wrap="square" rtlCol="0">
            <a:spAutoFit/>
          </a:bodyPr>
          <a:lstStyle/>
          <a:p>
            <a:r>
              <a:rPr lang="en-US" sz="2500" b="1" i="1" u="sng" dirty="0" smtClean="0">
                <a:latin typeface="Times New Roman"/>
                <a:cs typeface="Times New Roman"/>
              </a:rPr>
              <a:t>Blue Mustang</a:t>
            </a:r>
            <a:r>
              <a:rPr lang="en-US" sz="2500" b="1" i="1" dirty="0" smtClean="0">
                <a:latin typeface="Times New Roman"/>
                <a:cs typeface="Times New Roman"/>
              </a:rPr>
              <a:t>  - </a:t>
            </a:r>
            <a:r>
              <a:rPr lang="en-US" sz="2500" b="1" dirty="0" smtClean="0">
                <a:latin typeface="Times New Roman"/>
                <a:cs typeface="Times New Roman"/>
              </a:rPr>
              <a:t>This is a symbol of the division of class.  It is presented in the novel as a symbol of the economic inequalities between the socs and the greasers.  When the Mustang is present in the plot, it always brings conflict. This shows that the economic divide is a major source of conflict between the two groups. The soc’s car shows their wealth, while the greasers </a:t>
            </a:r>
          </a:p>
          <a:p>
            <a:r>
              <a:rPr lang="en-US" sz="2500" b="1" dirty="0" smtClean="0">
                <a:latin typeface="Times New Roman"/>
                <a:cs typeface="Times New Roman"/>
              </a:rPr>
              <a:t>consistently traveling on </a:t>
            </a:r>
          </a:p>
          <a:p>
            <a:r>
              <a:rPr lang="en-US" sz="2500" b="1" dirty="0" smtClean="0">
                <a:latin typeface="Times New Roman"/>
                <a:cs typeface="Times New Roman"/>
              </a:rPr>
              <a:t>foot, vulnerable to </a:t>
            </a:r>
          </a:p>
          <a:p>
            <a:r>
              <a:rPr lang="en-US" sz="2500" b="1" dirty="0" smtClean="0">
                <a:latin typeface="Times New Roman"/>
                <a:cs typeface="Times New Roman"/>
              </a:rPr>
              <a:t>attack, shows their </a:t>
            </a:r>
          </a:p>
          <a:p>
            <a:r>
              <a:rPr lang="en-US" sz="2500" b="1" dirty="0" smtClean="0">
                <a:latin typeface="Times New Roman"/>
                <a:cs typeface="Times New Roman"/>
              </a:rPr>
              <a:t>poverty. </a:t>
            </a:r>
          </a:p>
        </p:txBody>
      </p:sp>
      <p:sp>
        <p:nvSpPr>
          <p:cNvPr id="7" name="TextBox 6"/>
          <p:cNvSpPr txBox="1"/>
          <p:nvPr/>
        </p:nvSpPr>
        <p:spPr>
          <a:xfrm>
            <a:off x="7696200" y="6078379"/>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sp>
        <p:nvSpPr>
          <p:cNvPr id="16" name="TextBox 15"/>
          <p:cNvSpPr txBox="1"/>
          <p:nvPr/>
        </p:nvSpPr>
        <p:spPr>
          <a:xfrm>
            <a:off x="467544" y="919173"/>
            <a:ext cx="8305800" cy="1000274"/>
          </a:xfrm>
          <a:prstGeom prst="rect">
            <a:avLst/>
          </a:prstGeom>
          <a:noFill/>
        </p:spPr>
        <p:txBody>
          <a:bodyPr wrap="square" rtlCol="0">
            <a:spAutoFit/>
          </a:bodyPr>
          <a:lstStyle/>
          <a:p>
            <a:pPr algn="ctr"/>
            <a:r>
              <a:rPr lang="en-US" sz="5900" b="1" dirty="0" smtClean="0">
                <a:solidFill>
                  <a:srgbClr val="0000AD"/>
                </a:solidFill>
                <a:latin typeface="Times New Roman"/>
                <a:cs typeface="Times New Roman"/>
              </a:rPr>
              <a:t>SYMBOLISM</a:t>
            </a:r>
            <a:endParaRPr lang="en-US" sz="5900" dirty="0" smtClean="0">
              <a:solidFill>
                <a:srgbClr val="0000AD"/>
              </a:solidFill>
              <a:latin typeface="Times New Roman"/>
              <a:cs typeface="Times New Roman"/>
            </a:endParaRPr>
          </a:p>
        </p:txBody>
      </p:sp>
      <p:sp>
        <p:nvSpPr>
          <p:cNvPr id="17" name="TextBox 16"/>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3 - 4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2400" y="152400"/>
            <a:ext cx="8839200" cy="6634554"/>
            <a:chOff x="152400" y="152400"/>
            <a:chExt cx="8839200" cy="6634554"/>
          </a:xfrm>
        </p:grpSpPr>
        <p:sp>
          <p:nvSpPr>
            <p:cNvPr id="11" name="Rectangle 10"/>
            <p:cNvSpPr/>
            <p:nvPr/>
          </p:nvSpPr>
          <p:spPr>
            <a:xfrm>
              <a:off x="152400" y="152400"/>
              <a:ext cx="8839200" cy="6553200"/>
            </a:xfrm>
            <a:prstGeom prst="rect">
              <a:avLst/>
            </a:prstGeom>
            <a:noFill/>
            <a:ln w="444500">
              <a:solidFill>
                <a:srgbClr val="A5174D"/>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660066"/>
                </a:solidFill>
              </a:endParaRPr>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a:off x="7693224" y="6525344"/>
              <a:ext cx="1080120" cy="261610"/>
            </a:xfrm>
            <a:prstGeom prst="rect">
              <a:avLst/>
            </a:prstGeom>
            <a:noFill/>
          </p:spPr>
          <p:txBody>
            <a:bodyPr wrap="square" rtlCol="0">
              <a:spAutoFit/>
            </a:bodyPr>
            <a:lstStyle/>
            <a:p>
              <a:r>
                <a:rPr lang="en-US" sz="1100" dirty="0">
                  <a:latin typeface="Times New Roman"/>
                  <a:cs typeface="Times New Roman"/>
                </a:rPr>
                <a:t>© Presto Plans</a:t>
              </a:r>
            </a:p>
          </p:txBody>
        </p:sp>
      </p:grpSp>
      <p:sp>
        <p:nvSpPr>
          <p:cNvPr id="8" name="TextBox 7"/>
          <p:cNvSpPr txBox="1"/>
          <p:nvPr/>
        </p:nvSpPr>
        <p:spPr>
          <a:xfrm>
            <a:off x="685800" y="1818221"/>
            <a:ext cx="8001000" cy="4635115"/>
          </a:xfrm>
          <a:prstGeom prst="rect">
            <a:avLst/>
          </a:prstGeom>
          <a:noFill/>
        </p:spPr>
        <p:txBody>
          <a:bodyPr wrap="square" rtlCol="0">
            <a:spAutoFit/>
          </a:bodyPr>
          <a:lstStyle/>
          <a:p>
            <a:pPr>
              <a:lnSpc>
                <a:spcPct val="120000"/>
              </a:lnSpc>
            </a:pPr>
            <a:r>
              <a:rPr lang="en-US" sz="3300" b="1" i="1" u="sng" dirty="0" smtClean="0">
                <a:latin typeface="Times New Roman"/>
                <a:cs typeface="Times New Roman"/>
              </a:rPr>
              <a:t>Rings</a:t>
            </a:r>
            <a:r>
              <a:rPr lang="en-US" sz="3300" b="1" i="1" dirty="0" smtClean="0">
                <a:latin typeface="Times New Roman"/>
                <a:cs typeface="Times New Roman"/>
              </a:rPr>
              <a:t> - </a:t>
            </a:r>
            <a:r>
              <a:rPr lang="en-US" sz="3300" b="1" dirty="0" smtClean="0">
                <a:latin typeface="Times New Roman"/>
                <a:cs typeface="Times New Roman"/>
              </a:rPr>
              <a:t>Bob’s rings are also a symbol of the economic inequalities that are present in the novel.  This symbol; however, </a:t>
            </a:r>
          </a:p>
          <a:p>
            <a:pPr>
              <a:lnSpc>
                <a:spcPct val="120000"/>
              </a:lnSpc>
            </a:pPr>
            <a:r>
              <a:rPr lang="en-US" sz="3300" b="1" dirty="0" smtClean="0">
                <a:latin typeface="Times New Roman"/>
                <a:cs typeface="Times New Roman"/>
              </a:rPr>
              <a:t>brings the conflict to a new </a:t>
            </a:r>
          </a:p>
          <a:p>
            <a:pPr>
              <a:lnSpc>
                <a:spcPct val="120000"/>
              </a:lnSpc>
            </a:pPr>
            <a:r>
              <a:rPr lang="en-US" sz="3300" b="1" dirty="0" smtClean="0">
                <a:latin typeface="Times New Roman"/>
                <a:cs typeface="Times New Roman"/>
              </a:rPr>
              <a:t>level as it also symbolizes </a:t>
            </a:r>
          </a:p>
          <a:p>
            <a:pPr>
              <a:lnSpc>
                <a:spcPct val="120000"/>
              </a:lnSpc>
            </a:pPr>
            <a:r>
              <a:rPr lang="en-US" sz="3300" b="1" dirty="0" smtClean="0">
                <a:latin typeface="Times New Roman"/>
                <a:cs typeface="Times New Roman"/>
              </a:rPr>
              <a:t>how wealth (rings) can be </a:t>
            </a:r>
          </a:p>
          <a:p>
            <a:pPr>
              <a:lnSpc>
                <a:spcPct val="120000"/>
              </a:lnSpc>
            </a:pPr>
            <a:r>
              <a:rPr lang="en-US" sz="3300" b="1" dirty="0" smtClean="0">
                <a:latin typeface="Times New Roman"/>
                <a:cs typeface="Times New Roman"/>
              </a:rPr>
              <a:t>used as a weapon.</a:t>
            </a:r>
          </a:p>
          <a:p>
            <a:endParaRPr lang="en-US" dirty="0"/>
          </a:p>
        </p:txBody>
      </p:sp>
      <p:sp>
        <p:nvSpPr>
          <p:cNvPr id="9" name="TextBox 8"/>
          <p:cNvSpPr txBox="1"/>
          <p:nvPr/>
        </p:nvSpPr>
        <p:spPr>
          <a:xfrm>
            <a:off x="7696200" y="6078379"/>
            <a:ext cx="990600" cy="246221"/>
          </a:xfrm>
          <a:prstGeom prst="rect">
            <a:avLst/>
          </a:prstGeom>
          <a:noFill/>
        </p:spPr>
        <p:txBody>
          <a:bodyPr wrap="square" rtlCol="0">
            <a:spAutoFit/>
          </a:bodyPr>
          <a:lstStyle/>
          <a:p>
            <a:r>
              <a:rPr lang="en-US" sz="1000" dirty="0" smtClean="0">
                <a:solidFill>
                  <a:srgbClr val="FFFFFF"/>
                </a:solidFill>
              </a:rPr>
              <a:t>© Presto Plans </a:t>
            </a:r>
            <a:endParaRPr lang="en-US" sz="1000" dirty="0">
              <a:solidFill>
                <a:srgbClr val="FFFFFF"/>
              </a:solidFill>
            </a:endParaRPr>
          </a:p>
        </p:txBody>
      </p:sp>
      <p:pic>
        <p:nvPicPr>
          <p:cNvPr id="2" name="Picture 1"/>
          <p:cNvPicPr>
            <a:picLocks noChangeAspect="1"/>
          </p:cNvPicPr>
          <p:nvPr/>
        </p:nvPicPr>
        <p:blipFill>
          <a:blip r:embed="rId3"/>
          <a:stretch>
            <a:fillRect/>
          </a:stretch>
        </p:blipFill>
        <p:spPr>
          <a:xfrm rot="20518604">
            <a:off x="4816194" y="3353539"/>
            <a:ext cx="4758326" cy="3729499"/>
          </a:xfrm>
          <a:prstGeom prst="rect">
            <a:avLst/>
          </a:prstGeom>
        </p:spPr>
      </p:pic>
      <p:sp>
        <p:nvSpPr>
          <p:cNvPr id="14" name="TextBox 13"/>
          <p:cNvSpPr txBox="1"/>
          <p:nvPr/>
        </p:nvSpPr>
        <p:spPr>
          <a:xfrm>
            <a:off x="467544" y="919173"/>
            <a:ext cx="8305800" cy="1000274"/>
          </a:xfrm>
          <a:prstGeom prst="rect">
            <a:avLst/>
          </a:prstGeom>
          <a:noFill/>
        </p:spPr>
        <p:txBody>
          <a:bodyPr wrap="square" rtlCol="0">
            <a:spAutoFit/>
          </a:bodyPr>
          <a:lstStyle/>
          <a:p>
            <a:pPr algn="ctr"/>
            <a:r>
              <a:rPr lang="en-US" sz="5900" b="1" dirty="0" smtClean="0">
                <a:solidFill>
                  <a:srgbClr val="0000AD"/>
                </a:solidFill>
                <a:latin typeface="Times New Roman"/>
                <a:cs typeface="Times New Roman"/>
              </a:rPr>
              <a:t>SYMBOLISM</a:t>
            </a:r>
            <a:endParaRPr lang="en-US" sz="5900" dirty="0" smtClean="0">
              <a:solidFill>
                <a:srgbClr val="0000AD"/>
              </a:solidFill>
              <a:latin typeface="Times New Roman"/>
              <a:cs typeface="Times New Roman"/>
            </a:endParaRPr>
          </a:p>
        </p:txBody>
      </p:sp>
      <p:sp>
        <p:nvSpPr>
          <p:cNvPr id="15" name="TextBox 14"/>
          <p:cNvSpPr txBox="1"/>
          <p:nvPr/>
        </p:nvSpPr>
        <p:spPr>
          <a:xfrm>
            <a:off x="381000" y="188640"/>
            <a:ext cx="8382000" cy="1092607"/>
          </a:xfrm>
          <a:prstGeom prst="rect">
            <a:avLst/>
          </a:prstGeom>
          <a:noFill/>
          <a:effectLst>
            <a:outerShdw blurRad="25400" dist="38100" dir="2880000" algn="tl" rotWithShape="0">
              <a:srgbClr val="000000"/>
            </a:outerShdw>
          </a:effectLst>
        </p:spPr>
        <p:txBody>
          <a:bodyPr wrap="square" rtlCol="0">
            <a:spAutoFit/>
          </a:bodyPr>
          <a:lstStyle/>
          <a:p>
            <a:pPr algn="ctr"/>
            <a:r>
              <a:rPr lang="en-US" sz="6500" b="1" dirty="0" smtClean="0">
                <a:solidFill>
                  <a:srgbClr val="EEC926"/>
                </a:solidFill>
                <a:latin typeface="Times New Roman"/>
                <a:cs typeface="Times New Roman"/>
              </a:rPr>
              <a:t>CHAPTER 3 - 4</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682</TotalTime>
  <Words>2155</Words>
  <Application>Microsoft Office PowerPoint</Application>
  <PresentationFormat>On-screen Show (4:3)</PresentationFormat>
  <Paragraphs>254</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Times New Roman</vt:lpstr>
      <vt:lpstr>Arial</vt:lpstr>
      <vt:lpstr>Times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Teacher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Bonnie Collins</dc:creator>
  <cp:lastModifiedBy>Titus, Tricia L.</cp:lastModifiedBy>
  <cp:revision>93</cp:revision>
  <dcterms:created xsi:type="dcterms:W3CDTF">2014-09-01T13:10:51Z</dcterms:created>
  <dcterms:modified xsi:type="dcterms:W3CDTF">2016-09-18T23:38:16Z</dcterms:modified>
</cp:coreProperties>
</file>